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73" r:id="rId2"/>
    <p:sldId id="288" r:id="rId3"/>
    <p:sldId id="289" r:id="rId4"/>
    <p:sldId id="292" r:id="rId5"/>
    <p:sldId id="293" r:id="rId6"/>
    <p:sldId id="294" r:id="rId7"/>
    <p:sldId id="295" r:id="rId8"/>
    <p:sldId id="297" r:id="rId9"/>
    <p:sldId id="296" r:id="rId10"/>
    <p:sldId id="299" r:id="rId11"/>
    <p:sldId id="308" r:id="rId12"/>
    <p:sldId id="307" r:id="rId13"/>
    <p:sldId id="306" r:id="rId14"/>
    <p:sldId id="304" r:id="rId15"/>
    <p:sldId id="309" r:id="rId16"/>
    <p:sldId id="310" r:id="rId17"/>
    <p:sldId id="311" r:id="rId18"/>
    <p:sldId id="302" r:id="rId19"/>
    <p:sldId id="313" r:id="rId20"/>
    <p:sldId id="314"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04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61"/>
    <p:restoredTop sz="94731"/>
  </p:normalViewPr>
  <p:slideViewPr>
    <p:cSldViewPr snapToGrid="0" snapToObjects="1">
      <p:cViewPr varScale="1">
        <p:scale>
          <a:sx n="85" d="100"/>
          <a:sy n="85" d="100"/>
        </p:scale>
        <p:origin x="9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AC9CAA-F142-4E18-B780-3DE1814F96F0}" type="datetimeFigureOut">
              <a:rPr lang="fr-BE" smtClean="0"/>
              <a:t>11-10-21</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A3CE71-D926-4651-A185-4CB1B49E413A}" type="slidenum">
              <a:rPr lang="fr-BE" smtClean="0"/>
              <a:t>‹N°›</a:t>
            </a:fld>
            <a:endParaRPr lang="fr-BE"/>
          </a:p>
        </p:txBody>
      </p:sp>
    </p:spTree>
    <p:extLst>
      <p:ext uri="{BB962C8B-B14F-4D97-AF65-F5344CB8AC3E}">
        <p14:creationId xmlns:p14="http://schemas.microsoft.com/office/powerpoint/2010/main" val="1963670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4AB636-111F-2F47-8CE9-A628662375B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5A91B7A-B1B8-264C-8946-243AECEBB0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4772B0F-DC0A-9140-BD02-DB9607F2C5C1}"/>
              </a:ext>
            </a:extLst>
          </p:cNvPr>
          <p:cNvSpPr>
            <a:spLocks noGrp="1"/>
          </p:cNvSpPr>
          <p:nvPr>
            <p:ph type="dt" sz="half" idx="10"/>
          </p:nvPr>
        </p:nvSpPr>
        <p:spPr/>
        <p:txBody>
          <a:bodyPr/>
          <a:lstStyle/>
          <a:p>
            <a:fld id="{4FBBE5FA-8F80-6F45-83BA-F57C8AE76446}" type="datetimeFigureOut">
              <a:rPr lang="fr-FR" smtClean="0"/>
              <a:t>11/10/2021</a:t>
            </a:fld>
            <a:endParaRPr lang="fr-FR"/>
          </a:p>
        </p:txBody>
      </p:sp>
      <p:sp>
        <p:nvSpPr>
          <p:cNvPr id="5" name="Espace réservé du pied de page 4">
            <a:extLst>
              <a:ext uri="{FF2B5EF4-FFF2-40B4-BE49-F238E27FC236}">
                <a16:creationId xmlns:a16="http://schemas.microsoft.com/office/drawing/2014/main" id="{81AA5FA5-94B8-404A-A30D-88C24A6152B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0801E2-C424-094F-B6BC-81162915F182}"/>
              </a:ext>
            </a:extLst>
          </p:cNvPr>
          <p:cNvSpPr>
            <a:spLocks noGrp="1"/>
          </p:cNvSpPr>
          <p:nvPr>
            <p:ph type="sldNum" sz="quarter" idx="12"/>
          </p:nvPr>
        </p:nvSpPr>
        <p:spPr/>
        <p:txBody>
          <a:bodyPr/>
          <a:lstStyle/>
          <a:p>
            <a:fld id="{493AA239-C030-3049-B7EE-B7B076E5D114}" type="slidenum">
              <a:rPr lang="fr-FR" smtClean="0"/>
              <a:t>‹N°›</a:t>
            </a:fld>
            <a:endParaRPr lang="fr-FR"/>
          </a:p>
        </p:txBody>
      </p:sp>
    </p:spTree>
    <p:extLst>
      <p:ext uri="{BB962C8B-B14F-4D97-AF65-F5344CB8AC3E}">
        <p14:creationId xmlns:p14="http://schemas.microsoft.com/office/powerpoint/2010/main" val="2678587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46F22C-99A5-4242-9933-9F60F62C698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BE64F85-AD35-9046-965B-5EFF64F1AE6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B4CD50E-4BCD-0642-9A5A-415B9192F89B}"/>
              </a:ext>
            </a:extLst>
          </p:cNvPr>
          <p:cNvSpPr>
            <a:spLocks noGrp="1"/>
          </p:cNvSpPr>
          <p:nvPr>
            <p:ph type="dt" sz="half" idx="10"/>
          </p:nvPr>
        </p:nvSpPr>
        <p:spPr/>
        <p:txBody>
          <a:bodyPr/>
          <a:lstStyle/>
          <a:p>
            <a:fld id="{4FBBE5FA-8F80-6F45-83BA-F57C8AE76446}" type="datetimeFigureOut">
              <a:rPr lang="fr-FR" smtClean="0"/>
              <a:t>11/10/2021</a:t>
            </a:fld>
            <a:endParaRPr lang="fr-FR"/>
          </a:p>
        </p:txBody>
      </p:sp>
      <p:sp>
        <p:nvSpPr>
          <p:cNvPr id="5" name="Espace réservé du pied de page 4">
            <a:extLst>
              <a:ext uri="{FF2B5EF4-FFF2-40B4-BE49-F238E27FC236}">
                <a16:creationId xmlns:a16="http://schemas.microsoft.com/office/drawing/2014/main" id="{D04B7CD4-194D-A946-BABD-65D41BBECCC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964855-17D1-8142-84F3-23BFAB5E3A02}"/>
              </a:ext>
            </a:extLst>
          </p:cNvPr>
          <p:cNvSpPr>
            <a:spLocks noGrp="1"/>
          </p:cNvSpPr>
          <p:nvPr>
            <p:ph type="sldNum" sz="quarter" idx="12"/>
          </p:nvPr>
        </p:nvSpPr>
        <p:spPr/>
        <p:txBody>
          <a:bodyPr/>
          <a:lstStyle/>
          <a:p>
            <a:fld id="{493AA239-C030-3049-B7EE-B7B076E5D114}" type="slidenum">
              <a:rPr lang="fr-FR" smtClean="0"/>
              <a:t>‹N°›</a:t>
            </a:fld>
            <a:endParaRPr lang="fr-FR"/>
          </a:p>
        </p:txBody>
      </p:sp>
    </p:spTree>
    <p:extLst>
      <p:ext uri="{BB962C8B-B14F-4D97-AF65-F5344CB8AC3E}">
        <p14:creationId xmlns:p14="http://schemas.microsoft.com/office/powerpoint/2010/main" val="2759775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C0F7EBC-92F0-7043-8EB8-BEC83B23529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D0CAC0C-BCCC-B54F-9F7C-9A7D6253FE3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828696-F7F0-9543-870D-9566E3C2006C}"/>
              </a:ext>
            </a:extLst>
          </p:cNvPr>
          <p:cNvSpPr>
            <a:spLocks noGrp="1"/>
          </p:cNvSpPr>
          <p:nvPr>
            <p:ph type="dt" sz="half" idx="10"/>
          </p:nvPr>
        </p:nvSpPr>
        <p:spPr/>
        <p:txBody>
          <a:bodyPr/>
          <a:lstStyle/>
          <a:p>
            <a:fld id="{4FBBE5FA-8F80-6F45-83BA-F57C8AE76446}" type="datetimeFigureOut">
              <a:rPr lang="fr-FR" smtClean="0"/>
              <a:t>11/10/2021</a:t>
            </a:fld>
            <a:endParaRPr lang="fr-FR"/>
          </a:p>
        </p:txBody>
      </p:sp>
      <p:sp>
        <p:nvSpPr>
          <p:cNvPr id="5" name="Espace réservé du pied de page 4">
            <a:extLst>
              <a:ext uri="{FF2B5EF4-FFF2-40B4-BE49-F238E27FC236}">
                <a16:creationId xmlns:a16="http://schemas.microsoft.com/office/drawing/2014/main" id="{B77A7463-F9F0-0149-A994-394E4DCD953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1046FC7-2E9E-3348-BB51-0A2CAFB0460F}"/>
              </a:ext>
            </a:extLst>
          </p:cNvPr>
          <p:cNvSpPr>
            <a:spLocks noGrp="1"/>
          </p:cNvSpPr>
          <p:nvPr>
            <p:ph type="sldNum" sz="quarter" idx="12"/>
          </p:nvPr>
        </p:nvSpPr>
        <p:spPr/>
        <p:txBody>
          <a:bodyPr/>
          <a:lstStyle/>
          <a:p>
            <a:fld id="{493AA239-C030-3049-B7EE-B7B076E5D114}" type="slidenum">
              <a:rPr lang="fr-FR" smtClean="0"/>
              <a:t>‹N°›</a:t>
            </a:fld>
            <a:endParaRPr lang="fr-FR"/>
          </a:p>
        </p:txBody>
      </p:sp>
    </p:spTree>
    <p:extLst>
      <p:ext uri="{BB962C8B-B14F-4D97-AF65-F5344CB8AC3E}">
        <p14:creationId xmlns:p14="http://schemas.microsoft.com/office/powerpoint/2010/main" val="3850344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458126-7D89-274D-8CA7-A786E2D73EF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7916C6C-50EF-764F-9818-E263F69959E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32480BE-1415-AA46-9007-CCF52666A795}"/>
              </a:ext>
            </a:extLst>
          </p:cNvPr>
          <p:cNvSpPr>
            <a:spLocks noGrp="1"/>
          </p:cNvSpPr>
          <p:nvPr>
            <p:ph type="dt" sz="half" idx="10"/>
          </p:nvPr>
        </p:nvSpPr>
        <p:spPr/>
        <p:txBody>
          <a:bodyPr/>
          <a:lstStyle/>
          <a:p>
            <a:fld id="{4FBBE5FA-8F80-6F45-83BA-F57C8AE76446}" type="datetimeFigureOut">
              <a:rPr lang="fr-FR" smtClean="0"/>
              <a:t>11/10/2021</a:t>
            </a:fld>
            <a:endParaRPr lang="fr-FR"/>
          </a:p>
        </p:txBody>
      </p:sp>
      <p:sp>
        <p:nvSpPr>
          <p:cNvPr id="5" name="Espace réservé du pied de page 4">
            <a:extLst>
              <a:ext uri="{FF2B5EF4-FFF2-40B4-BE49-F238E27FC236}">
                <a16:creationId xmlns:a16="http://schemas.microsoft.com/office/drawing/2014/main" id="{E661701A-25FE-1740-A956-C33CF9268A0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3F0DE03-B9FF-9D48-B65E-F2C45EC1D2EF}"/>
              </a:ext>
            </a:extLst>
          </p:cNvPr>
          <p:cNvSpPr>
            <a:spLocks noGrp="1"/>
          </p:cNvSpPr>
          <p:nvPr>
            <p:ph type="sldNum" sz="quarter" idx="12"/>
          </p:nvPr>
        </p:nvSpPr>
        <p:spPr/>
        <p:txBody>
          <a:bodyPr/>
          <a:lstStyle/>
          <a:p>
            <a:fld id="{493AA239-C030-3049-B7EE-B7B076E5D114}" type="slidenum">
              <a:rPr lang="fr-FR" smtClean="0"/>
              <a:t>‹N°›</a:t>
            </a:fld>
            <a:endParaRPr lang="fr-FR"/>
          </a:p>
        </p:txBody>
      </p:sp>
    </p:spTree>
    <p:extLst>
      <p:ext uri="{BB962C8B-B14F-4D97-AF65-F5344CB8AC3E}">
        <p14:creationId xmlns:p14="http://schemas.microsoft.com/office/powerpoint/2010/main" val="3108532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9D267E-F58A-A640-8B59-480AC9D42E2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95FF498-3344-7342-8705-BFB8511461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F96F4E7-9B33-0948-B8A4-2119FDA5D38F}"/>
              </a:ext>
            </a:extLst>
          </p:cNvPr>
          <p:cNvSpPr>
            <a:spLocks noGrp="1"/>
          </p:cNvSpPr>
          <p:nvPr>
            <p:ph type="dt" sz="half" idx="10"/>
          </p:nvPr>
        </p:nvSpPr>
        <p:spPr/>
        <p:txBody>
          <a:bodyPr/>
          <a:lstStyle/>
          <a:p>
            <a:fld id="{4FBBE5FA-8F80-6F45-83BA-F57C8AE76446}" type="datetimeFigureOut">
              <a:rPr lang="fr-FR" smtClean="0"/>
              <a:t>11/10/2021</a:t>
            </a:fld>
            <a:endParaRPr lang="fr-FR"/>
          </a:p>
        </p:txBody>
      </p:sp>
      <p:sp>
        <p:nvSpPr>
          <p:cNvPr id="5" name="Espace réservé du pied de page 4">
            <a:extLst>
              <a:ext uri="{FF2B5EF4-FFF2-40B4-BE49-F238E27FC236}">
                <a16:creationId xmlns:a16="http://schemas.microsoft.com/office/drawing/2014/main" id="{4715783B-DD45-8F48-B49B-4FB87E54760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57491C8-E2A9-874F-9109-88CAB21AA0F6}"/>
              </a:ext>
            </a:extLst>
          </p:cNvPr>
          <p:cNvSpPr>
            <a:spLocks noGrp="1"/>
          </p:cNvSpPr>
          <p:nvPr>
            <p:ph type="sldNum" sz="quarter" idx="12"/>
          </p:nvPr>
        </p:nvSpPr>
        <p:spPr/>
        <p:txBody>
          <a:bodyPr/>
          <a:lstStyle/>
          <a:p>
            <a:fld id="{493AA239-C030-3049-B7EE-B7B076E5D114}" type="slidenum">
              <a:rPr lang="fr-FR" smtClean="0"/>
              <a:t>‹N°›</a:t>
            </a:fld>
            <a:endParaRPr lang="fr-FR"/>
          </a:p>
        </p:txBody>
      </p:sp>
    </p:spTree>
    <p:extLst>
      <p:ext uri="{BB962C8B-B14F-4D97-AF65-F5344CB8AC3E}">
        <p14:creationId xmlns:p14="http://schemas.microsoft.com/office/powerpoint/2010/main" val="2613794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530DBC-6626-0944-B12F-E81E15151A3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60057E1-EFFF-F043-8DB3-B7B7B6CF163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E616DE0-A16A-1744-8998-297233D9363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BE77AFF-5A69-3B4A-AB99-6FBFFE2784F1}"/>
              </a:ext>
            </a:extLst>
          </p:cNvPr>
          <p:cNvSpPr>
            <a:spLocks noGrp="1"/>
          </p:cNvSpPr>
          <p:nvPr>
            <p:ph type="dt" sz="half" idx="10"/>
          </p:nvPr>
        </p:nvSpPr>
        <p:spPr/>
        <p:txBody>
          <a:bodyPr/>
          <a:lstStyle/>
          <a:p>
            <a:fld id="{4FBBE5FA-8F80-6F45-83BA-F57C8AE76446}" type="datetimeFigureOut">
              <a:rPr lang="fr-FR" smtClean="0"/>
              <a:t>11/10/2021</a:t>
            </a:fld>
            <a:endParaRPr lang="fr-FR"/>
          </a:p>
        </p:txBody>
      </p:sp>
      <p:sp>
        <p:nvSpPr>
          <p:cNvPr id="6" name="Espace réservé du pied de page 5">
            <a:extLst>
              <a:ext uri="{FF2B5EF4-FFF2-40B4-BE49-F238E27FC236}">
                <a16:creationId xmlns:a16="http://schemas.microsoft.com/office/drawing/2014/main" id="{64D112D4-339D-384C-8D08-667F2722E72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BD73C3C-A8E7-FA4C-AB72-749B7AEB3D4F}"/>
              </a:ext>
            </a:extLst>
          </p:cNvPr>
          <p:cNvSpPr>
            <a:spLocks noGrp="1"/>
          </p:cNvSpPr>
          <p:nvPr>
            <p:ph type="sldNum" sz="quarter" idx="12"/>
          </p:nvPr>
        </p:nvSpPr>
        <p:spPr/>
        <p:txBody>
          <a:bodyPr/>
          <a:lstStyle/>
          <a:p>
            <a:fld id="{493AA239-C030-3049-B7EE-B7B076E5D114}" type="slidenum">
              <a:rPr lang="fr-FR" smtClean="0"/>
              <a:t>‹N°›</a:t>
            </a:fld>
            <a:endParaRPr lang="fr-FR"/>
          </a:p>
        </p:txBody>
      </p:sp>
    </p:spTree>
    <p:extLst>
      <p:ext uri="{BB962C8B-B14F-4D97-AF65-F5344CB8AC3E}">
        <p14:creationId xmlns:p14="http://schemas.microsoft.com/office/powerpoint/2010/main" val="113959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D4B42B-B0DF-4D48-9104-3B42B488247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B0ACB67-D30C-EF4A-86CA-82E4A75116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D3C6EC9-CEF9-1F46-AFFF-B9BB7155321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CBEA811-CA45-A34C-8E84-321F9F2EE4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37481BD-8B78-4E43-9E00-7C83E610385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D8E43F2-BA24-AB49-8714-045082C4C38D}"/>
              </a:ext>
            </a:extLst>
          </p:cNvPr>
          <p:cNvSpPr>
            <a:spLocks noGrp="1"/>
          </p:cNvSpPr>
          <p:nvPr>
            <p:ph type="dt" sz="half" idx="10"/>
          </p:nvPr>
        </p:nvSpPr>
        <p:spPr/>
        <p:txBody>
          <a:bodyPr/>
          <a:lstStyle/>
          <a:p>
            <a:fld id="{4FBBE5FA-8F80-6F45-83BA-F57C8AE76446}" type="datetimeFigureOut">
              <a:rPr lang="fr-FR" smtClean="0"/>
              <a:t>11/10/2021</a:t>
            </a:fld>
            <a:endParaRPr lang="fr-FR"/>
          </a:p>
        </p:txBody>
      </p:sp>
      <p:sp>
        <p:nvSpPr>
          <p:cNvPr id="8" name="Espace réservé du pied de page 7">
            <a:extLst>
              <a:ext uri="{FF2B5EF4-FFF2-40B4-BE49-F238E27FC236}">
                <a16:creationId xmlns:a16="http://schemas.microsoft.com/office/drawing/2014/main" id="{4CD49278-2AA4-EC46-BB94-CB897202BA4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3BE5EA6-EDD9-7346-9460-FDDD11E15F17}"/>
              </a:ext>
            </a:extLst>
          </p:cNvPr>
          <p:cNvSpPr>
            <a:spLocks noGrp="1"/>
          </p:cNvSpPr>
          <p:nvPr>
            <p:ph type="sldNum" sz="quarter" idx="12"/>
          </p:nvPr>
        </p:nvSpPr>
        <p:spPr/>
        <p:txBody>
          <a:bodyPr/>
          <a:lstStyle/>
          <a:p>
            <a:fld id="{493AA239-C030-3049-B7EE-B7B076E5D114}" type="slidenum">
              <a:rPr lang="fr-FR" smtClean="0"/>
              <a:t>‹N°›</a:t>
            </a:fld>
            <a:endParaRPr lang="fr-FR"/>
          </a:p>
        </p:txBody>
      </p:sp>
    </p:spTree>
    <p:extLst>
      <p:ext uri="{BB962C8B-B14F-4D97-AF65-F5344CB8AC3E}">
        <p14:creationId xmlns:p14="http://schemas.microsoft.com/office/powerpoint/2010/main" val="1994182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A0FC09-4339-1A4D-9310-69C9839A135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47075A6-1268-FB4B-89B0-4A2CE491E885}"/>
              </a:ext>
            </a:extLst>
          </p:cNvPr>
          <p:cNvSpPr>
            <a:spLocks noGrp="1"/>
          </p:cNvSpPr>
          <p:nvPr>
            <p:ph type="dt" sz="half" idx="10"/>
          </p:nvPr>
        </p:nvSpPr>
        <p:spPr/>
        <p:txBody>
          <a:bodyPr/>
          <a:lstStyle/>
          <a:p>
            <a:fld id="{4FBBE5FA-8F80-6F45-83BA-F57C8AE76446}" type="datetimeFigureOut">
              <a:rPr lang="fr-FR" smtClean="0"/>
              <a:t>11/10/2021</a:t>
            </a:fld>
            <a:endParaRPr lang="fr-FR"/>
          </a:p>
        </p:txBody>
      </p:sp>
      <p:sp>
        <p:nvSpPr>
          <p:cNvPr id="4" name="Espace réservé du pied de page 3">
            <a:extLst>
              <a:ext uri="{FF2B5EF4-FFF2-40B4-BE49-F238E27FC236}">
                <a16:creationId xmlns:a16="http://schemas.microsoft.com/office/drawing/2014/main" id="{DBA05825-3C6B-4843-9C46-61840796647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2CCACDE-8D43-7F4B-882C-ABA207D3D974}"/>
              </a:ext>
            </a:extLst>
          </p:cNvPr>
          <p:cNvSpPr>
            <a:spLocks noGrp="1"/>
          </p:cNvSpPr>
          <p:nvPr>
            <p:ph type="sldNum" sz="quarter" idx="12"/>
          </p:nvPr>
        </p:nvSpPr>
        <p:spPr/>
        <p:txBody>
          <a:bodyPr/>
          <a:lstStyle/>
          <a:p>
            <a:fld id="{493AA239-C030-3049-B7EE-B7B076E5D114}" type="slidenum">
              <a:rPr lang="fr-FR" smtClean="0"/>
              <a:t>‹N°›</a:t>
            </a:fld>
            <a:endParaRPr lang="fr-FR"/>
          </a:p>
        </p:txBody>
      </p:sp>
    </p:spTree>
    <p:extLst>
      <p:ext uri="{BB962C8B-B14F-4D97-AF65-F5344CB8AC3E}">
        <p14:creationId xmlns:p14="http://schemas.microsoft.com/office/powerpoint/2010/main" val="361764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CD57C6F-F68B-F648-9E6B-173E627A6873}"/>
              </a:ext>
            </a:extLst>
          </p:cNvPr>
          <p:cNvSpPr>
            <a:spLocks noGrp="1"/>
          </p:cNvSpPr>
          <p:nvPr>
            <p:ph type="dt" sz="half" idx="10"/>
          </p:nvPr>
        </p:nvSpPr>
        <p:spPr/>
        <p:txBody>
          <a:bodyPr/>
          <a:lstStyle/>
          <a:p>
            <a:fld id="{4FBBE5FA-8F80-6F45-83BA-F57C8AE76446}" type="datetimeFigureOut">
              <a:rPr lang="fr-FR" smtClean="0"/>
              <a:t>11/10/2021</a:t>
            </a:fld>
            <a:endParaRPr lang="fr-FR"/>
          </a:p>
        </p:txBody>
      </p:sp>
      <p:sp>
        <p:nvSpPr>
          <p:cNvPr id="3" name="Espace réservé du pied de page 2">
            <a:extLst>
              <a:ext uri="{FF2B5EF4-FFF2-40B4-BE49-F238E27FC236}">
                <a16:creationId xmlns:a16="http://schemas.microsoft.com/office/drawing/2014/main" id="{1D5F5B76-564C-9546-A54F-E1F0D4D4CDE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F456026-8103-AA45-9C12-682147191E6D}"/>
              </a:ext>
            </a:extLst>
          </p:cNvPr>
          <p:cNvSpPr>
            <a:spLocks noGrp="1"/>
          </p:cNvSpPr>
          <p:nvPr>
            <p:ph type="sldNum" sz="quarter" idx="12"/>
          </p:nvPr>
        </p:nvSpPr>
        <p:spPr/>
        <p:txBody>
          <a:bodyPr/>
          <a:lstStyle/>
          <a:p>
            <a:fld id="{493AA239-C030-3049-B7EE-B7B076E5D114}" type="slidenum">
              <a:rPr lang="fr-FR" smtClean="0"/>
              <a:t>‹N°›</a:t>
            </a:fld>
            <a:endParaRPr lang="fr-FR"/>
          </a:p>
        </p:txBody>
      </p:sp>
    </p:spTree>
    <p:extLst>
      <p:ext uri="{BB962C8B-B14F-4D97-AF65-F5344CB8AC3E}">
        <p14:creationId xmlns:p14="http://schemas.microsoft.com/office/powerpoint/2010/main" val="3327058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2A5EEB-C479-1748-B894-924F4299115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D5EF964-DE48-FA44-835B-7A7A2354AA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D99C10B-E09B-1146-BE8F-7B8379C8E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C1E4F79-EBE9-6745-B532-4E807B2535EF}"/>
              </a:ext>
            </a:extLst>
          </p:cNvPr>
          <p:cNvSpPr>
            <a:spLocks noGrp="1"/>
          </p:cNvSpPr>
          <p:nvPr>
            <p:ph type="dt" sz="half" idx="10"/>
          </p:nvPr>
        </p:nvSpPr>
        <p:spPr/>
        <p:txBody>
          <a:bodyPr/>
          <a:lstStyle/>
          <a:p>
            <a:fld id="{4FBBE5FA-8F80-6F45-83BA-F57C8AE76446}" type="datetimeFigureOut">
              <a:rPr lang="fr-FR" smtClean="0"/>
              <a:t>11/10/2021</a:t>
            </a:fld>
            <a:endParaRPr lang="fr-FR"/>
          </a:p>
        </p:txBody>
      </p:sp>
      <p:sp>
        <p:nvSpPr>
          <p:cNvPr id="6" name="Espace réservé du pied de page 5">
            <a:extLst>
              <a:ext uri="{FF2B5EF4-FFF2-40B4-BE49-F238E27FC236}">
                <a16:creationId xmlns:a16="http://schemas.microsoft.com/office/drawing/2014/main" id="{C76BEBCB-7E7B-104A-A284-E1EF72F7F69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DB4D10A-B177-484D-A7D0-6A926AAE9268}"/>
              </a:ext>
            </a:extLst>
          </p:cNvPr>
          <p:cNvSpPr>
            <a:spLocks noGrp="1"/>
          </p:cNvSpPr>
          <p:nvPr>
            <p:ph type="sldNum" sz="quarter" idx="12"/>
          </p:nvPr>
        </p:nvSpPr>
        <p:spPr/>
        <p:txBody>
          <a:bodyPr/>
          <a:lstStyle/>
          <a:p>
            <a:fld id="{493AA239-C030-3049-B7EE-B7B076E5D114}" type="slidenum">
              <a:rPr lang="fr-FR" smtClean="0"/>
              <a:t>‹N°›</a:t>
            </a:fld>
            <a:endParaRPr lang="fr-FR"/>
          </a:p>
        </p:txBody>
      </p:sp>
    </p:spTree>
    <p:extLst>
      <p:ext uri="{BB962C8B-B14F-4D97-AF65-F5344CB8AC3E}">
        <p14:creationId xmlns:p14="http://schemas.microsoft.com/office/powerpoint/2010/main" val="2145498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ED4AF2-EFE1-C747-B468-AB92F3F358D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7E6ADBD-D7DE-DF4A-9FCE-F8F95ECDC9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9493A6D-267C-5B46-978E-159FC95464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2CDD81F-2F40-1541-A6A5-1713EA3F04CF}"/>
              </a:ext>
            </a:extLst>
          </p:cNvPr>
          <p:cNvSpPr>
            <a:spLocks noGrp="1"/>
          </p:cNvSpPr>
          <p:nvPr>
            <p:ph type="dt" sz="half" idx="10"/>
          </p:nvPr>
        </p:nvSpPr>
        <p:spPr/>
        <p:txBody>
          <a:bodyPr/>
          <a:lstStyle/>
          <a:p>
            <a:fld id="{4FBBE5FA-8F80-6F45-83BA-F57C8AE76446}" type="datetimeFigureOut">
              <a:rPr lang="fr-FR" smtClean="0"/>
              <a:t>11/10/2021</a:t>
            </a:fld>
            <a:endParaRPr lang="fr-FR"/>
          </a:p>
        </p:txBody>
      </p:sp>
      <p:sp>
        <p:nvSpPr>
          <p:cNvPr id="6" name="Espace réservé du pied de page 5">
            <a:extLst>
              <a:ext uri="{FF2B5EF4-FFF2-40B4-BE49-F238E27FC236}">
                <a16:creationId xmlns:a16="http://schemas.microsoft.com/office/drawing/2014/main" id="{8ABA0A49-4B8D-4A4B-8F4B-13787A1454C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640FF69-17EF-6844-930F-897B641E8208}"/>
              </a:ext>
            </a:extLst>
          </p:cNvPr>
          <p:cNvSpPr>
            <a:spLocks noGrp="1"/>
          </p:cNvSpPr>
          <p:nvPr>
            <p:ph type="sldNum" sz="quarter" idx="12"/>
          </p:nvPr>
        </p:nvSpPr>
        <p:spPr/>
        <p:txBody>
          <a:bodyPr/>
          <a:lstStyle/>
          <a:p>
            <a:fld id="{493AA239-C030-3049-B7EE-B7B076E5D114}" type="slidenum">
              <a:rPr lang="fr-FR" smtClean="0"/>
              <a:t>‹N°›</a:t>
            </a:fld>
            <a:endParaRPr lang="fr-FR"/>
          </a:p>
        </p:txBody>
      </p:sp>
    </p:spTree>
    <p:extLst>
      <p:ext uri="{BB962C8B-B14F-4D97-AF65-F5344CB8AC3E}">
        <p14:creationId xmlns:p14="http://schemas.microsoft.com/office/powerpoint/2010/main" val="7983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90B096B-0C3D-4D4D-B95E-B7A8A8EC7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B1C96F0-1932-AF4B-8C97-25BCDA0EFB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FF15C08-BCA5-A746-AE85-F2265D8012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BE5FA-8F80-6F45-83BA-F57C8AE76446}" type="datetimeFigureOut">
              <a:rPr lang="fr-FR" smtClean="0"/>
              <a:t>11/10/2021</a:t>
            </a:fld>
            <a:endParaRPr lang="fr-FR"/>
          </a:p>
        </p:txBody>
      </p:sp>
      <p:sp>
        <p:nvSpPr>
          <p:cNvPr id="5" name="Espace réservé du pied de page 4">
            <a:extLst>
              <a:ext uri="{FF2B5EF4-FFF2-40B4-BE49-F238E27FC236}">
                <a16:creationId xmlns:a16="http://schemas.microsoft.com/office/drawing/2014/main" id="{9EA05677-6863-1E47-862A-9C7482A9F3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04B003B-E752-4C45-87DA-67ED073541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AA239-C030-3049-B7EE-B7B076E5D114}" type="slidenum">
              <a:rPr lang="fr-FR" smtClean="0"/>
              <a:t>‹N°›</a:t>
            </a:fld>
            <a:endParaRPr lang="fr-FR"/>
          </a:p>
        </p:txBody>
      </p:sp>
    </p:spTree>
    <p:extLst>
      <p:ext uri="{BB962C8B-B14F-4D97-AF65-F5344CB8AC3E}">
        <p14:creationId xmlns:p14="http://schemas.microsoft.com/office/powerpoint/2010/main" val="986463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E13BE6-AB57-6D43-98C8-5CC7B34972F0}"/>
              </a:ext>
            </a:extLst>
          </p:cNvPr>
          <p:cNvSpPr>
            <a:spLocks noGrp="1"/>
          </p:cNvSpPr>
          <p:nvPr>
            <p:ph type="ctrTitle"/>
          </p:nvPr>
        </p:nvSpPr>
        <p:spPr>
          <a:xfrm>
            <a:off x="900000" y="461913"/>
            <a:ext cx="6755262" cy="656768"/>
          </a:xfrm>
        </p:spPr>
        <p:txBody>
          <a:bodyPr anchor="t">
            <a:noAutofit/>
          </a:bodyPr>
          <a:lstStyle/>
          <a:p>
            <a:pPr algn="l">
              <a:lnSpc>
                <a:spcPct val="100000"/>
              </a:lnSpc>
            </a:pPr>
            <a:r>
              <a:rPr lang="fr-FR" sz="2750" dirty="0">
                <a:solidFill>
                  <a:srgbClr val="DD042A"/>
                </a:solidFill>
                <a:latin typeface="Open Sans" panose="020B0606030504020204" pitchFamily="34" charset="0"/>
                <a:ea typeface="Open Sans" panose="020B0606030504020204" pitchFamily="34" charset="0"/>
                <a:cs typeface="Open Sans" panose="020B0606030504020204" pitchFamily="34" charset="0"/>
              </a:rPr>
              <a:t>CABINET DE </a:t>
            </a:r>
            <a:r>
              <a:rPr lang="fr-FR" sz="275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rPr>
              <a:t>CHRISTIE MORREALE</a:t>
            </a:r>
          </a:p>
        </p:txBody>
      </p:sp>
      <p:cxnSp>
        <p:nvCxnSpPr>
          <p:cNvPr id="7" name="Connecteur droit 6">
            <a:extLst>
              <a:ext uri="{FF2B5EF4-FFF2-40B4-BE49-F238E27FC236}">
                <a16:creationId xmlns:a16="http://schemas.microsoft.com/office/drawing/2014/main" id="{3A878C9A-3778-3C4A-8A14-68F89D51D5C8}"/>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7DF1BC9F-4AB2-1644-A3AD-3CDE7535FF56}"/>
              </a:ext>
            </a:extLst>
          </p:cNvPr>
          <p:cNvSpPr/>
          <p:nvPr/>
        </p:nvSpPr>
        <p:spPr>
          <a:xfrm>
            <a:off x="0" y="6631709"/>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itre 1">
            <a:extLst>
              <a:ext uri="{FF2B5EF4-FFF2-40B4-BE49-F238E27FC236}">
                <a16:creationId xmlns:a16="http://schemas.microsoft.com/office/drawing/2014/main" id="{B787BA85-76D7-4542-98CD-3BBD52C58C29}"/>
              </a:ext>
            </a:extLst>
          </p:cNvPr>
          <p:cNvSpPr txBox="1">
            <a:spLocks/>
          </p:cNvSpPr>
          <p:nvPr/>
        </p:nvSpPr>
        <p:spPr>
          <a:xfrm>
            <a:off x="1515688" y="3014753"/>
            <a:ext cx="9160625" cy="91055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fr-FR" sz="3200" dirty="0">
                <a:solidFill>
                  <a:srgbClr val="DD042A"/>
                </a:solidFill>
                <a:latin typeface="Open Sans" panose="020B0606030504020204" pitchFamily="34" charset="0"/>
                <a:ea typeface="Open Sans" panose="020B0606030504020204" pitchFamily="34" charset="0"/>
                <a:cs typeface="Open Sans" panose="020B0606030504020204" pitchFamily="34" charset="0"/>
              </a:rPr>
              <a:t>Réforme des aides à la promotion de l’emploi (APE)</a:t>
            </a:r>
            <a:endParaRPr lang="fr-FR" sz="2800"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sp>
        <p:nvSpPr>
          <p:cNvPr id="10" name="Titre 1">
            <a:extLst>
              <a:ext uri="{FF2B5EF4-FFF2-40B4-BE49-F238E27FC236}">
                <a16:creationId xmlns:a16="http://schemas.microsoft.com/office/drawing/2014/main" id="{6D4E9CAB-6E18-2740-805B-2C9BB287D7FC}"/>
              </a:ext>
            </a:extLst>
          </p:cNvPr>
          <p:cNvSpPr txBox="1">
            <a:spLocks/>
          </p:cNvSpPr>
          <p:nvPr/>
        </p:nvSpPr>
        <p:spPr>
          <a:xfrm>
            <a:off x="-1" y="4297851"/>
            <a:ext cx="12191998" cy="736075"/>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BE" sz="3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1" name="Image 10">
            <a:extLst>
              <a:ext uri="{FF2B5EF4-FFF2-40B4-BE49-F238E27FC236}">
                <a16:creationId xmlns:a16="http://schemas.microsoft.com/office/drawing/2014/main" id="{CCED9A84-2DE1-654A-9091-2C69A25DF24C}"/>
              </a:ext>
            </a:extLst>
          </p:cNvPr>
          <p:cNvPicPr>
            <a:picLocks noChangeAspect="1"/>
          </p:cNvPicPr>
          <p:nvPr/>
        </p:nvPicPr>
        <p:blipFill rotWithShape="1">
          <a:blip r:embed="rId2"/>
          <a:srcRect r="24427" b="8073"/>
          <a:stretch/>
        </p:blipFill>
        <p:spPr>
          <a:xfrm>
            <a:off x="0" y="5565553"/>
            <a:ext cx="775855" cy="1218559"/>
          </a:xfrm>
          <a:prstGeom prst="rect">
            <a:avLst/>
          </a:prstGeom>
        </p:spPr>
      </p:pic>
      <p:sp>
        <p:nvSpPr>
          <p:cNvPr id="12" name="Titre 1">
            <a:extLst>
              <a:ext uri="{FF2B5EF4-FFF2-40B4-BE49-F238E27FC236}">
                <a16:creationId xmlns:a16="http://schemas.microsoft.com/office/drawing/2014/main" id="{CA6780C3-33F4-264F-9DF0-A1CD128F88B7}"/>
              </a:ext>
            </a:extLst>
          </p:cNvPr>
          <p:cNvSpPr txBox="1">
            <a:spLocks/>
          </p:cNvSpPr>
          <p:nvPr/>
        </p:nvSpPr>
        <p:spPr>
          <a:xfrm>
            <a:off x="2" y="5002577"/>
            <a:ext cx="12191998" cy="38700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BE" sz="2000" b="1" dirty="0">
                <a:latin typeface="Open Sans Semibold" panose="020B0606030504020204" pitchFamily="34" charset="0"/>
                <a:ea typeface="Open Sans Semibold" panose="020B0606030504020204" pitchFamily="34" charset="0"/>
                <a:cs typeface="Open Sans Semibold" panose="020B0606030504020204" pitchFamily="34" charset="0"/>
              </a:rPr>
              <a:t>15 septembre 2021</a:t>
            </a:r>
          </a:p>
        </p:txBody>
      </p:sp>
      <p:cxnSp>
        <p:nvCxnSpPr>
          <p:cNvPr id="6" name="Connecteur droit 5">
            <a:extLst>
              <a:ext uri="{FF2B5EF4-FFF2-40B4-BE49-F238E27FC236}">
                <a16:creationId xmlns:a16="http://schemas.microsoft.com/office/drawing/2014/main" id="{38E0AB44-55F0-244B-B7AF-54C8EB63016E}"/>
              </a:ext>
            </a:extLst>
          </p:cNvPr>
          <p:cNvCxnSpPr>
            <a:cxnSpLocks/>
          </p:cNvCxnSpPr>
          <p:nvPr/>
        </p:nvCxnSpPr>
        <p:spPr>
          <a:xfrm>
            <a:off x="5496909" y="4905556"/>
            <a:ext cx="1198179"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Sous-titre 2">
            <a:extLst>
              <a:ext uri="{FF2B5EF4-FFF2-40B4-BE49-F238E27FC236}">
                <a16:creationId xmlns:a16="http://schemas.microsoft.com/office/drawing/2014/main" id="{E5D5365B-8ADA-FA45-8D0A-BDFCA26F843D}"/>
              </a:ext>
            </a:extLst>
          </p:cNvPr>
          <p:cNvSpPr txBox="1">
            <a:spLocks/>
          </p:cNvSpPr>
          <p:nvPr/>
        </p:nvSpPr>
        <p:spPr>
          <a:xfrm>
            <a:off x="900000" y="906056"/>
            <a:ext cx="5912683" cy="91055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fr-BE" sz="1400" spc="10" dirty="0">
                <a:latin typeface="Open Sans" panose="020B0606030504020204" pitchFamily="34" charset="0"/>
                <a:ea typeface="Open Sans" panose="020B0606030504020204" pitchFamily="34" charset="0"/>
                <a:cs typeface="Open Sans" panose="020B0606030504020204" pitchFamily="34" charset="0"/>
              </a:rPr>
              <a:t>Vice-Présidente et Ministre de l’Emploi, de la Formation, de la Santé</a:t>
            </a:r>
          </a:p>
          <a:p>
            <a:pPr algn="just">
              <a:lnSpc>
                <a:spcPct val="100000"/>
              </a:lnSpc>
              <a:spcBef>
                <a:spcPts val="0"/>
              </a:spcBef>
            </a:pPr>
            <a:r>
              <a:rPr lang="fr-BE" sz="1400" dirty="0">
                <a:latin typeface="Open Sans" panose="020B0606030504020204" pitchFamily="34" charset="0"/>
                <a:ea typeface="Open Sans" panose="020B0606030504020204" pitchFamily="34" charset="0"/>
                <a:cs typeface="Open Sans" panose="020B0606030504020204" pitchFamily="34" charset="0"/>
              </a:rPr>
              <a:t>de l’Action sociale, de l’Égalité des chances et des Droits des femmes</a:t>
            </a:r>
            <a:r>
              <a:rPr lang="fr-FR" sz="1400" dirty="0">
                <a:latin typeface="Open Sans" panose="020B0606030504020204" pitchFamily="34" charset="0"/>
                <a:ea typeface="Open Sans" panose="020B0606030504020204" pitchFamily="34" charset="0"/>
                <a:cs typeface="Open Sans" panose="020B0606030504020204" pitchFamily="34" charset="0"/>
              </a:rPr>
              <a:t>.</a:t>
            </a:r>
            <a:endParaRPr lang="fr-BE" sz="1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1731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nodePh="1">
                                  <p:stCondLst>
                                    <p:cond delay="0"/>
                                  </p:stCondLst>
                                  <p:endCondLst>
                                    <p:cond evt="begin" delay="0">
                                      <p:tn val="8"/>
                                    </p:cond>
                                  </p:end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Formule de calcul : règles particulières</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FR"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000" b="1" dirty="0">
                <a:latin typeface="Verdana" panose="020B0604030504040204" pitchFamily="34" charset="0"/>
                <a:ea typeface="Verdana" panose="020B0604030504040204" pitchFamily="34" charset="0"/>
              </a:rPr>
              <a:t>Prise en compte des situations suivantes : </a:t>
            </a:r>
          </a:p>
          <a:p>
            <a:endParaRPr lang="fr-BE" sz="2000" b="1" dirty="0">
              <a:latin typeface="Verdana" panose="020B0604030504040204" pitchFamily="34" charset="0"/>
              <a:ea typeface="Verdana" panose="020B0604030504040204" pitchFamily="34" charset="0"/>
            </a:endParaRPr>
          </a:p>
          <a:p>
            <a:pPr marL="800100" lvl="1" indent="-342900">
              <a:buFont typeface="Arial" panose="020B0604020202020204" pitchFamily="34" charset="0"/>
              <a:buChar char="•"/>
            </a:pPr>
            <a:r>
              <a:rPr lang="fr-BE" sz="2000" dirty="0">
                <a:latin typeface="Verdana" panose="020B0604030504040204" pitchFamily="34" charset="0"/>
                <a:ea typeface="Verdana" panose="020B0604030504040204" pitchFamily="34" charset="0"/>
              </a:rPr>
              <a:t>Inactivité durant les 3 années de référence ;</a:t>
            </a:r>
          </a:p>
          <a:p>
            <a:pPr lvl="1"/>
            <a:endParaRPr lang="fr-BE" sz="800" dirty="0">
              <a:latin typeface="Verdana" panose="020B0604030504040204" pitchFamily="34" charset="0"/>
              <a:ea typeface="Verdana" panose="020B0604030504040204" pitchFamily="34" charset="0"/>
            </a:endParaRPr>
          </a:p>
          <a:p>
            <a:pPr marL="800100" lvl="1" indent="-342900">
              <a:buFont typeface="Arial" panose="020B0604020202020204" pitchFamily="34" charset="0"/>
              <a:buChar char="•"/>
            </a:pPr>
            <a:r>
              <a:rPr lang="fr-BE" sz="2000" dirty="0">
                <a:latin typeface="Verdana" panose="020B0604030504040204" pitchFamily="34" charset="0"/>
                <a:ea typeface="Verdana" panose="020B0604030504040204" pitchFamily="34" charset="0"/>
              </a:rPr>
              <a:t>Inactivité durant une partie de la période de référence ;</a:t>
            </a:r>
          </a:p>
          <a:p>
            <a:pPr lvl="1"/>
            <a:endParaRPr lang="fr-BE" sz="800" dirty="0">
              <a:latin typeface="Verdana" panose="020B0604030504040204" pitchFamily="34" charset="0"/>
              <a:ea typeface="Verdana" panose="020B0604030504040204" pitchFamily="34" charset="0"/>
            </a:endParaRPr>
          </a:p>
          <a:p>
            <a:pPr marL="800100" lvl="1" indent="-342900">
              <a:buFont typeface="Arial" panose="020B0604020202020204" pitchFamily="34" charset="0"/>
              <a:buChar char="•"/>
            </a:pPr>
            <a:r>
              <a:rPr lang="fr-BE" sz="2000" dirty="0">
                <a:latin typeface="Verdana" panose="020B0604030504040204" pitchFamily="34" charset="0"/>
                <a:ea typeface="Verdana" panose="020B0604030504040204" pitchFamily="34" charset="0"/>
              </a:rPr>
              <a:t>Employeurs occupant des travailleurs dans une unité d’établissement située en Région bruxelloise ;</a:t>
            </a:r>
          </a:p>
          <a:p>
            <a:pPr lvl="1"/>
            <a:endParaRPr lang="fr-BE" sz="800" dirty="0">
              <a:latin typeface="Verdana" panose="020B0604030504040204" pitchFamily="34" charset="0"/>
              <a:ea typeface="Verdana" panose="020B0604030504040204" pitchFamily="34" charset="0"/>
            </a:endParaRPr>
          </a:p>
          <a:p>
            <a:pPr marL="800100" lvl="1" indent="-342900">
              <a:buFont typeface="Arial" panose="020B0604020202020204" pitchFamily="34" charset="0"/>
              <a:buChar char="•"/>
            </a:pPr>
            <a:r>
              <a:rPr lang="fr-BE" sz="2000" dirty="0">
                <a:latin typeface="Verdana" panose="020B0604030504040204" pitchFamily="34" charset="0"/>
                <a:ea typeface="Verdana" panose="020B0604030504040204" pitchFamily="34" charset="0"/>
              </a:rPr>
              <a:t>Convention ONE ;</a:t>
            </a:r>
          </a:p>
          <a:p>
            <a:pPr lvl="1"/>
            <a:endParaRPr lang="fr-BE" sz="800" dirty="0">
              <a:latin typeface="Verdana" panose="020B0604030504040204" pitchFamily="34" charset="0"/>
              <a:ea typeface="Verdana" panose="020B0604030504040204" pitchFamily="34" charset="0"/>
            </a:endParaRPr>
          </a:p>
          <a:p>
            <a:pPr marL="800100" lvl="1" indent="-342900">
              <a:buFont typeface="Arial" panose="020B0604020202020204" pitchFamily="34" charset="0"/>
              <a:buChar char="•"/>
            </a:pPr>
            <a:r>
              <a:rPr lang="fr-BE" sz="2000" dirty="0">
                <a:latin typeface="Verdana" panose="020B0604030504040204" pitchFamily="34" charset="0"/>
                <a:ea typeface="Verdana" panose="020B0604030504040204" pitchFamily="34" charset="0"/>
              </a:rPr>
              <a:t>Secteur de l’enseignement ;</a:t>
            </a:r>
          </a:p>
          <a:p>
            <a:pPr lvl="1"/>
            <a:endParaRPr lang="fr-BE" sz="800" dirty="0">
              <a:latin typeface="Verdana" panose="020B0604030504040204" pitchFamily="34" charset="0"/>
              <a:ea typeface="Verdana" panose="020B0604030504040204" pitchFamily="34" charset="0"/>
            </a:endParaRPr>
          </a:p>
          <a:p>
            <a:pPr marL="800100" lvl="1" indent="-342900">
              <a:buFont typeface="Arial" panose="020B0604020202020204" pitchFamily="34" charset="0"/>
              <a:buChar char="•"/>
            </a:pPr>
            <a:r>
              <a:rPr lang="fr-BE" sz="2000" dirty="0">
                <a:latin typeface="Verdana" panose="020B0604030504040204" pitchFamily="34" charset="0"/>
                <a:ea typeface="Verdana" panose="020B0604030504040204" pitchFamily="34" charset="0"/>
              </a:rPr>
              <a:t>Points « naissances multiples » ;</a:t>
            </a:r>
          </a:p>
          <a:p>
            <a:pPr lvl="1"/>
            <a:endParaRPr lang="fr-BE" sz="800" dirty="0">
              <a:latin typeface="Verdana" panose="020B0604030504040204" pitchFamily="34" charset="0"/>
              <a:ea typeface="Verdana" panose="020B0604030504040204" pitchFamily="34" charset="0"/>
            </a:endParaRPr>
          </a:p>
          <a:p>
            <a:pPr marL="800100" lvl="1" indent="-342900">
              <a:buFont typeface="Arial" panose="020B0604020202020204" pitchFamily="34" charset="0"/>
              <a:buChar char="•"/>
            </a:pPr>
            <a:r>
              <a:rPr lang="fr-BE" sz="2000" dirty="0">
                <a:latin typeface="Verdana" panose="020B0604030504040204" pitchFamily="34" charset="0"/>
                <a:ea typeface="Verdana" panose="020B0604030504040204" pitchFamily="34" charset="0"/>
              </a:rPr>
              <a:t>CPE et emplois jeunes non-marchand.</a:t>
            </a:r>
          </a:p>
          <a:p>
            <a:pPr marL="285750" indent="-285750">
              <a:lnSpc>
                <a:spcPct val="150000"/>
              </a:lnSpc>
              <a:buFont typeface="Arial" panose="020B0604020202020204" pitchFamily="34" charset="0"/>
              <a:buChar char="•"/>
            </a:pPr>
            <a:endParaRPr lang="fr-BE" sz="1600" dirty="0">
              <a:latin typeface="Open Sans" panose="020B0606030504020204"/>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160517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A partir du 1</a:t>
            </a:r>
            <a:r>
              <a:rPr lang="fr-BE" sz="3200" b="1" baseline="30000" dirty="0">
                <a:solidFill>
                  <a:srgbClr val="DD042A"/>
                </a:solidFill>
                <a:latin typeface="Open Sans" panose="020B0606030504020204" pitchFamily="34" charset="0"/>
                <a:ea typeface="Open Sans" panose="020B0606030504020204" pitchFamily="34" charset="0"/>
                <a:cs typeface="Open Sans" panose="020B0606030504020204" pitchFamily="34" charset="0"/>
              </a:rPr>
              <a:t>er</a:t>
            </a:r>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 janvier 2022</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FR"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fr-BE" sz="2000" dirty="0">
                <a:latin typeface="Verdana" panose="020B0604030504040204" pitchFamily="34" charset="0"/>
                <a:ea typeface="Verdana" panose="020B0604030504040204" pitchFamily="34" charset="0"/>
              </a:rPr>
              <a:t>Chaque employeur recevra une </a:t>
            </a:r>
            <a:r>
              <a:rPr lang="fr-BE" sz="2000" b="1" dirty="0">
                <a:latin typeface="Verdana" panose="020B0604030504040204" pitchFamily="34" charset="0"/>
                <a:ea typeface="Verdana" panose="020B0604030504040204" pitchFamily="34" charset="0"/>
              </a:rPr>
              <a:t>décision d’octroi </a:t>
            </a:r>
            <a:r>
              <a:rPr lang="fr-BE" sz="2000" dirty="0">
                <a:latin typeface="Verdana" panose="020B0604030504040204" pitchFamily="34" charset="0"/>
                <a:ea typeface="Verdana" panose="020B0604030504040204" pitchFamily="34" charset="0"/>
              </a:rPr>
              <a:t>de la nouvelle subvention qui entrera en vigueur au 1</a:t>
            </a:r>
            <a:r>
              <a:rPr lang="fr-BE" sz="2000" baseline="30000" dirty="0">
                <a:latin typeface="Verdana" panose="020B0604030504040204" pitchFamily="34" charset="0"/>
                <a:ea typeface="Verdana" panose="020B0604030504040204" pitchFamily="34" charset="0"/>
              </a:rPr>
              <a:t>er</a:t>
            </a:r>
            <a:r>
              <a:rPr lang="fr-BE" sz="2000" dirty="0">
                <a:latin typeface="Verdana" panose="020B0604030504040204" pitchFamily="34" charset="0"/>
                <a:ea typeface="Verdana" panose="020B0604030504040204" pitchFamily="34" charset="0"/>
              </a:rPr>
              <a:t> janvier 2022 et remplacera la ou les décisions APE actuelle(s)</a:t>
            </a:r>
          </a:p>
          <a:p>
            <a:endParaRPr lang="fr-BE" sz="20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fr-BE" sz="2000" dirty="0">
                <a:latin typeface="Verdana" panose="020B0604030504040204" pitchFamily="34" charset="0"/>
                <a:ea typeface="Verdana" panose="020B0604030504040204" pitchFamily="34" charset="0"/>
              </a:rPr>
              <a:t>Chaque décision fixe pour l’employeur:</a:t>
            </a:r>
          </a:p>
          <a:p>
            <a:endParaRPr lang="fr-BE" sz="2000" dirty="0">
              <a:latin typeface="Verdana" panose="020B0604030504040204" pitchFamily="34" charset="0"/>
              <a:ea typeface="Verdana" panose="020B0604030504040204" pitchFamily="34" charset="0"/>
            </a:endParaRPr>
          </a:p>
          <a:p>
            <a:pPr marL="800100" lvl="1" indent="-342900">
              <a:buFont typeface="Courier New" panose="02070309020205020404" pitchFamily="49" charset="0"/>
              <a:buChar char="o"/>
            </a:pPr>
            <a:r>
              <a:rPr lang="fr-BE" sz="2000" dirty="0">
                <a:latin typeface="Verdana" panose="020B0604030504040204" pitchFamily="34" charset="0"/>
                <a:ea typeface="Verdana" panose="020B0604030504040204" pitchFamily="34" charset="0"/>
              </a:rPr>
              <a:t>Le </a:t>
            </a:r>
            <a:r>
              <a:rPr lang="fr-BE" sz="2000" b="1" dirty="0">
                <a:latin typeface="Verdana" panose="020B0604030504040204" pitchFamily="34" charset="0"/>
                <a:ea typeface="Verdana" panose="020B0604030504040204" pitchFamily="34" charset="0"/>
              </a:rPr>
              <a:t>montant</a:t>
            </a:r>
            <a:r>
              <a:rPr lang="fr-BE" sz="2000" dirty="0">
                <a:latin typeface="Verdana" panose="020B0604030504040204" pitchFamily="34" charset="0"/>
                <a:ea typeface="Verdana" panose="020B0604030504040204" pitchFamily="34" charset="0"/>
              </a:rPr>
              <a:t> de la nouvelle subvention ;</a:t>
            </a:r>
          </a:p>
          <a:p>
            <a:pPr marL="800100" lvl="1" indent="-342900">
              <a:buFont typeface="Courier New" panose="02070309020205020404" pitchFamily="49" charset="0"/>
              <a:buChar char="o"/>
            </a:pPr>
            <a:r>
              <a:rPr lang="fr-BE" sz="2000" dirty="0">
                <a:latin typeface="Verdana" panose="020B0604030504040204" pitchFamily="34" charset="0"/>
                <a:ea typeface="Verdana" panose="020B0604030504040204" pitchFamily="34" charset="0"/>
              </a:rPr>
              <a:t>Le volume de l’emploi </a:t>
            </a:r>
            <a:r>
              <a:rPr lang="fr-BE" sz="2000" b="1" dirty="0">
                <a:latin typeface="Verdana" panose="020B0604030504040204" pitchFamily="34" charset="0"/>
                <a:ea typeface="Verdana" panose="020B0604030504040204" pitchFamily="34" charset="0"/>
              </a:rPr>
              <a:t>pérennisé</a:t>
            </a:r>
            <a:r>
              <a:rPr lang="fr-BE" sz="2000" dirty="0">
                <a:latin typeface="Verdana" panose="020B0604030504040204" pitchFamily="34" charset="0"/>
                <a:ea typeface="Verdana" panose="020B0604030504040204" pitchFamily="34" charset="0"/>
              </a:rPr>
              <a:t> à respecter</a:t>
            </a:r>
          </a:p>
          <a:p>
            <a:pPr marL="800100" lvl="1" indent="-342900">
              <a:buFont typeface="Courier New" panose="02070309020205020404" pitchFamily="49" charset="0"/>
              <a:buChar char="o"/>
            </a:pPr>
            <a:r>
              <a:rPr lang="fr-BE" sz="2000" dirty="0">
                <a:latin typeface="Verdana" panose="020B0604030504040204" pitchFamily="34" charset="0"/>
                <a:ea typeface="Verdana" panose="020B0604030504040204" pitchFamily="34" charset="0"/>
              </a:rPr>
              <a:t>Le volume </a:t>
            </a:r>
            <a:r>
              <a:rPr lang="fr-BE" sz="2000" b="1" dirty="0">
                <a:latin typeface="Verdana" panose="020B0604030504040204" pitchFamily="34" charset="0"/>
                <a:ea typeface="Verdana" panose="020B0604030504040204" pitchFamily="34" charset="0"/>
              </a:rPr>
              <a:t>global</a:t>
            </a:r>
            <a:r>
              <a:rPr lang="fr-BE" sz="2000" dirty="0">
                <a:latin typeface="Verdana" panose="020B0604030504040204" pitchFamily="34" charset="0"/>
                <a:ea typeface="Verdana" panose="020B0604030504040204" pitchFamily="34" charset="0"/>
              </a:rPr>
              <a:t> de l’emploi référence à respecter</a:t>
            </a:r>
          </a:p>
          <a:p>
            <a:pPr marL="800100" lvl="1" indent="-342900">
              <a:buFont typeface="Courier New" panose="02070309020205020404" pitchFamily="49" charset="0"/>
              <a:buChar char="o"/>
            </a:pPr>
            <a:r>
              <a:rPr lang="fr-BE" sz="2000" dirty="0">
                <a:latin typeface="Verdana" panose="020B0604030504040204" pitchFamily="34" charset="0"/>
                <a:ea typeface="Verdana" panose="020B0604030504040204" pitchFamily="34" charset="0"/>
              </a:rPr>
              <a:t>Le cas échéant, le nombre maximum de travailleurs pouvant être occupés dans une unité d’établissement située à Bruxelles</a:t>
            </a:r>
          </a:p>
          <a:p>
            <a:pPr marL="285750" indent="-285750">
              <a:lnSpc>
                <a:spcPct val="150000"/>
              </a:lnSpc>
              <a:buFont typeface="Arial" panose="020B0604020202020204" pitchFamily="34" charset="0"/>
              <a:buChar char="•"/>
            </a:pPr>
            <a:endParaRPr lang="fr-BE" sz="1600" dirty="0">
              <a:latin typeface="Open Sans" panose="020B0606030504020204"/>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343328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Fonctionnement du nouveau dispositif :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maintien des volumes de l’emploi</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FR"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BE" sz="2000" b="1" dirty="0">
              <a:latin typeface="Verdana" panose="020B0604030504040204" pitchFamily="34" charset="0"/>
              <a:ea typeface="Verdana" panose="020B0604030504040204" pitchFamily="34" charset="0"/>
            </a:endParaRPr>
          </a:p>
          <a:p>
            <a:r>
              <a:rPr lang="fr-BE" sz="2000" dirty="0">
                <a:latin typeface="Verdana" panose="020B0604030504040204" pitchFamily="34" charset="0"/>
                <a:ea typeface="Verdana" panose="020B0604030504040204" pitchFamily="34" charset="0"/>
              </a:rPr>
              <a:t>Sous réserve du contrôle du coût effectivement supporté, l’employeur bénéficiera de 100% de sa subvention annuelle à condition de maintenir au cours de l’année concernée : </a:t>
            </a:r>
          </a:p>
          <a:p>
            <a:endParaRPr lang="fr-BE" sz="2000" dirty="0">
              <a:latin typeface="Verdana" panose="020B0604030504040204" pitchFamily="34" charset="0"/>
              <a:ea typeface="Verdana" panose="020B0604030504040204" pitchFamily="34" charset="0"/>
            </a:endParaRPr>
          </a:p>
          <a:p>
            <a:pPr marL="800100" lvl="1" indent="-342900">
              <a:buFont typeface="Arial" panose="020B0604020202020204" pitchFamily="34" charset="0"/>
              <a:buChar char="•"/>
            </a:pPr>
            <a:r>
              <a:rPr lang="fr-BE" sz="2000" dirty="0">
                <a:latin typeface="Verdana" panose="020B0604030504040204" pitchFamily="34" charset="0"/>
                <a:ea typeface="Verdana" panose="020B0604030504040204" pitchFamily="34" charset="0"/>
              </a:rPr>
              <a:t>Le volume d’emploi « pérennisé », correspondant au nombre minimum de travailleurs, exprimé en équivalents temps plein, pour lesquels la subvention est octroyée</a:t>
            </a:r>
          </a:p>
          <a:p>
            <a:pPr lvl="1"/>
            <a:endParaRPr lang="fr-BE" sz="2000" dirty="0">
              <a:latin typeface="Verdana" panose="020B0604030504040204" pitchFamily="34" charset="0"/>
              <a:ea typeface="Verdana" panose="020B0604030504040204" pitchFamily="34" charset="0"/>
            </a:endParaRPr>
          </a:p>
          <a:p>
            <a:pPr marL="800100" lvl="1" indent="-342900">
              <a:buFont typeface="Arial" panose="020B0604020202020204" pitchFamily="34" charset="0"/>
              <a:buChar char="•"/>
            </a:pPr>
            <a:r>
              <a:rPr lang="fr-BE" sz="2000" dirty="0">
                <a:latin typeface="Verdana" panose="020B0604030504040204" pitchFamily="34" charset="0"/>
                <a:ea typeface="Verdana" panose="020B0604030504040204" pitchFamily="34" charset="0"/>
              </a:rPr>
              <a:t>Le volume global de l’emploi de référence, correspondant au volume global d’emploi, tous postes confondus (travailleurs APE, fonds propres, …), que l’employeur est tenu de respecter</a:t>
            </a:r>
            <a:endParaRPr lang="fr-BE" sz="2000" dirty="0">
              <a:latin typeface="Open Sans" panose="020B0606030504020204"/>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345406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Fonctionnement du nouveau dispositif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volume de l’emploi pérennisé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FR"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fr-BE" sz="1800" b="1" dirty="0">
                <a:latin typeface="Verdana" panose="020B0604030504040204" pitchFamily="34" charset="0"/>
                <a:ea typeface="Verdana" panose="020B0604030504040204" pitchFamily="34" charset="0"/>
              </a:rPr>
              <a:t>Volume de l’emploi pérennisé à respecter </a:t>
            </a:r>
            <a:r>
              <a:rPr lang="fr-BE" sz="1800" dirty="0">
                <a:latin typeface="Verdana" panose="020B0604030504040204" pitchFamily="34" charset="0"/>
                <a:ea typeface="Verdana" panose="020B0604030504040204" pitchFamily="34" charset="0"/>
              </a:rPr>
              <a:t>: le nombre minimum de travailleurs pour lesquels la nouvelle subvention est octroyée est égal au nombre d’équivalents temps plein minimum pour lequel l’employeur bénéficiait de l’aide APE au 30 septembre 2021.</a:t>
            </a:r>
          </a:p>
          <a:p>
            <a:pPr marL="285750" indent="-285750">
              <a:lnSpc>
                <a:spcPct val="150000"/>
              </a:lnSpc>
              <a:buFont typeface="Arial" panose="020B0604020202020204" pitchFamily="34" charset="0"/>
              <a:buChar char="•"/>
            </a:pPr>
            <a:endParaRPr lang="fr-BE" sz="1800"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r>
              <a:rPr lang="fr-BE" sz="1800" b="1" dirty="0">
                <a:latin typeface="Verdana" panose="020B0604030504040204" pitchFamily="34" charset="0"/>
                <a:ea typeface="Verdana" panose="020B0604030504040204" pitchFamily="34" charset="0"/>
              </a:rPr>
              <a:t>Listes des travailleurs </a:t>
            </a:r>
            <a:r>
              <a:rPr lang="fr-BE" sz="1800" dirty="0">
                <a:latin typeface="Verdana" panose="020B0604030504040204" pitchFamily="34" charset="0"/>
                <a:ea typeface="Verdana" panose="020B0604030504040204" pitchFamily="34" charset="0"/>
              </a:rPr>
              <a:t>: Les travailleurs APE sont identifiés sur base d’une liste mise à la disposition des employeurs par le Forem. Y figure au 1</a:t>
            </a:r>
            <a:r>
              <a:rPr lang="fr-BE" sz="1800" baseline="30000" dirty="0">
                <a:latin typeface="Verdana" panose="020B0604030504040204" pitchFamily="34" charset="0"/>
                <a:ea typeface="Verdana" panose="020B0604030504040204" pitchFamily="34" charset="0"/>
              </a:rPr>
              <a:t>er</a:t>
            </a:r>
            <a:r>
              <a:rPr lang="fr-BE" sz="1800" dirty="0">
                <a:latin typeface="Verdana" panose="020B0604030504040204" pitchFamily="34" charset="0"/>
                <a:ea typeface="Verdana" panose="020B0604030504040204" pitchFamily="34" charset="0"/>
              </a:rPr>
              <a:t> janvier 2022, tous les travailleurs APE (+ CPE et EJNM) occupés au 31 décembre 2021 par l’employeur.</a:t>
            </a:r>
          </a:p>
          <a:p>
            <a:pPr>
              <a:lnSpc>
                <a:spcPct val="150000"/>
              </a:lnSpc>
            </a:pPr>
            <a:endParaRPr lang="fr-BE" sz="1800"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r>
              <a:rPr lang="fr-BE" sz="1800" b="1" dirty="0">
                <a:latin typeface="Verdana" panose="020B0604030504040204" pitchFamily="34" charset="0"/>
                <a:ea typeface="Verdana" panose="020B0604030504040204" pitchFamily="34" charset="0"/>
              </a:rPr>
              <a:t>Inscription d’un nouveau travailleur sur la liste</a:t>
            </a:r>
            <a:r>
              <a:rPr lang="fr-BE" sz="1800" dirty="0">
                <a:latin typeface="Verdana" panose="020B0604030504040204" pitchFamily="34" charset="0"/>
                <a:ea typeface="Verdana" panose="020B0604030504040204" pitchFamily="34" charset="0"/>
              </a:rPr>
              <a:t>: à condition qu’il soit, à la veille de son engagement, demandeur d’emploi inoccupé</a:t>
            </a:r>
          </a:p>
          <a:p>
            <a:pPr marL="285750" indent="-285750">
              <a:lnSpc>
                <a:spcPct val="150000"/>
              </a:lnSpc>
              <a:buFont typeface="Arial" panose="020B0604020202020204" pitchFamily="34" charset="0"/>
              <a:buChar char="•"/>
            </a:pPr>
            <a:endParaRPr lang="fr-BE" sz="2000"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endParaRPr lang="fr-BE" sz="2000"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endParaRPr lang="fr-BE" sz="2000" dirty="0">
              <a:latin typeface="Verdana" panose="020B0604030504040204" pitchFamily="34" charset="0"/>
              <a:ea typeface="Verdana" panose="020B0604030504040204" pitchFamily="34" charset="0"/>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261556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Fonction du nouveau dispositif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volume global de l’emploi de référence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FR"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BE" sz="1600" b="1"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fr-BE" sz="1800" b="1" dirty="0">
                <a:latin typeface="Verdana" panose="020B0604030504040204" pitchFamily="34" charset="0"/>
                <a:ea typeface="Verdana" panose="020B0604030504040204" pitchFamily="34" charset="0"/>
              </a:rPr>
              <a:t>VGE de référence : </a:t>
            </a:r>
            <a:r>
              <a:rPr lang="fr-BE" sz="1800" dirty="0">
                <a:latin typeface="Verdana" panose="020B0604030504040204" pitchFamily="34" charset="0"/>
                <a:ea typeface="Verdana" panose="020B0604030504040204" pitchFamily="34" charset="0"/>
              </a:rPr>
              <a:t>établi sur base du nombre annuel moyen de travailleurs occupés sous contrat de travail, tous postes confondus, au cours des années de référence</a:t>
            </a:r>
          </a:p>
          <a:p>
            <a:endParaRPr lang="fr-BE" sz="18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fr-BE" sz="1800" b="1" dirty="0">
                <a:latin typeface="Verdana" panose="020B0604030504040204" pitchFamily="34" charset="0"/>
                <a:ea typeface="Verdana" panose="020B0604030504040204" pitchFamily="34" charset="0"/>
              </a:rPr>
              <a:t>Règles particulières </a:t>
            </a:r>
            <a:r>
              <a:rPr lang="fr-BE" sz="1800" dirty="0">
                <a:latin typeface="Verdana" panose="020B0604030504040204" pitchFamily="34" charset="0"/>
                <a:ea typeface="Verdana" panose="020B0604030504040204" pitchFamily="34" charset="0"/>
              </a:rPr>
              <a:t>en cas d’inactivité durant les années de référence</a:t>
            </a:r>
          </a:p>
          <a:p>
            <a:r>
              <a:rPr lang="fr-BE" sz="1800" dirty="0">
                <a:latin typeface="Verdana" panose="020B0604030504040204" pitchFamily="34" charset="0"/>
                <a:ea typeface="Verdana" panose="020B0604030504040204" pitchFamily="34" charset="0"/>
              </a:rPr>
              <a:t> </a:t>
            </a:r>
            <a:endParaRPr lang="fr-BE" sz="1800" b="1"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r>
              <a:rPr lang="fr-BE" sz="1800" b="1" dirty="0">
                <a:latin typeface="Verdana" panose="020B0604030504040204" pitchFamily="34" charset="0"/>
                <a:ea typeface="Verdana" panose="020B0604030504040204" pitchFamily="34" charset="0"/>
              </a:rPr>
              <a:t>Demande de recalcul </a:t>
            </a:r>
            <a:r>
              <a:rPr lang="fr-BE" sz="1800" dirty="0">
                <a:latin typeface="Verdana" panose="020B0604030504040204" pitchFamily="34" charset="0"/>
                <a:ea typeface="Verdana" panose="020B0604030504040204" pitchFamily="34" charset="0"/>
              </a:rPr>
              <a:t>: l’employeur a la possibilité d’introduire une demande de recalcul de son volume global de l’emploi de référence jusqu’au 30 septembre 2022 : le VGE de référence est alors établi sur base du nombre moyen de travailleurs occupés au cours de l’année 2021</a:t>
            </a:r>
          </a:p>
          <a:p>
            <a:pPr marL="285750" indent="-285750">
              <a:lnSpc>
                <a:spcPct val="150000"/>
              </a:lnSpc>
              <a:buFont typeface="Arial" panose="020B0604020202020204" pitchFamily="34" charset="0"/>
              <a:buChar char="•"/>
            </a:pPr>
            <a:r>
              <a:rPr lang="fr-BE" sz="1800" b="1" dirty="0">
                <a:latin typeface="Verdana" panose="020B0604030504040204" pitchFamily="34" charset="0"/>
                <a:ea typeface="Verdana" panose="020B0604030504040204" pitchFamily="34" charset="0"/>
              </a:rPr>
              <a:t>Demande de modification </a:t>
            </a:r>
            <a:r>
              <a:rPr lang="fr-BE" sz="1800" dirty="0">
                <a:latin typeface="Verdana" panose="020B0604030504040204" pitchFamily="34" charset="0"/>
                <a:ea typeface="Verdana" panose="020B0604030504040204" pitchFamily="34" charset="0"/>
              </a:rPr>
              <a:t>du VGE possible : </a:t>
            </a:r>
          </a:p>
          <a:p>
            <a:pPr>
              <a:lnSpc>
                <a:spcPct val="150000"/>
              </a:lnSpc>
            </a:pPr>
            <a:r>
              <a:rPr lang="fr-BE" sz="1800" dirty="0">
                <a:latin typeface="Verdana" panose="020B0604030504040204" pitchFamily="34" charset="0"/>
                <a:ea typeface="Verdana" panose="020B0604030504040204" pitchFamily="34" charset="0"/>
              </a:rPr>
              <a:t>	</a:t>
            </a:r>
            <a:r>
              <a:rPr lang="fr-BE" sz="1800" b="1" dirty="0">
                <a:latin typeface="Verdana" panose="020B0604030504040204" pitchFamily="34" charset="0"/>
                <a:ea typeface="Verdana" panose="020B0604030504040204" pitchFamily="34" charset="0"/>
              </a:rPr>
              <a:t>1° </a:t>
            </a:r>
            <a:r>
              <a:rPr lang="fr-BE" sz="1800" dirty="0">
                <a:latin typeface="Verdana" panose="020B0604030504040204" pitchFamily="34" charset="0"/>
                <a:ea typeface="Verdana" panose="020B0604030504040204" pitchFamily="34" charset="0"/>
              </a:rPr>
              <a:t>en cas de scission ou cession d’activités ou d’une branche d’activités</a:t>
            </a:r>
          </a:p>
          <a:p>
            <a:pPr>
              <a:lnSpc>
                <a:spcPct val="150000"/>
              </a:lnSpc>
            </a:pPr>
            <a:r>
              <a:rPr lang="fr-BE" sz="1800" dirty="0">
                <a:latin typeface="Verdana" panose="020B0604030504040204" pitchFamily="34" charset="0"/>
                <a:ea typeface="Verdana" panose="020B0604030504040204" pitchFamily="34" charset="0"/>
              </a:rPr>
              <a:t>	</a:t>
            </a:r>
            <a:r>
              <a:rPr lang="fr-BE" sz="1800" b="1" dirty="0">
                <a:latin typeface="Verdana" panose="020B0604030504040204" pitchFamily="34" charset="0"/>
                <a:ea typeface="Verdana" panose="020B0604030504040204" pitchFamily="34" charset="0"/>
              </a:rPr>
              <a:t>2° </a:t>
            </a:r>
            <a:r>
              <a:rPr lang="fr-BE" sz="1800" dirty="0">
                <a:latin typeface="Verdana" panose="020B0604030504040204" pitchFamily="34" charset="0"/>
                <a:ea typeface="Verdana" panose="020B0604030504040204" pitchFamily="34" charset="0"/>
              </a:rPr>
              <a:t>suites à 2 dérogations consécutives à l’obligation de maintien du VGE de référence</a:t>
            </a: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310635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Fonctionnement du nouveau dispositif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contrôle des volumes de l’emploi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FR"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fr-BE" sz="2000" b="1" dirty="0">
                <a:latin typeface="Verdana" panose="020B0604030504040204" pitchFamily="34" charset="0"/>
                <a:ea typeface="Verdana" panose="020B0604030504040204" pitchFamily="34" charset="0"/>
              </a:rPr>
              <a:t>Contrôle annuel: </a:t>
            </a:r>
            <a:r>
              <a:rPr lang="fr-BE" sz="2000" dirty="0">
                <a:latin typeface="Verdana" panose="020B0604030504040204" pitchFamily="34" charset="0"/>
                <a:ea typeface="Verdana" panose="020B0604030504040204" pitchFamily="34" charset="0"/>
              </a:rPr>
              <a:t>au cours de l’année qui suit l’année pour laquelle la subvention est octroyée</a:t>
            </a:r>
            <a:endParaRPr lang="fr-BE" sz="2000" b="1"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r>
              <a:rPr lang="fr-BE" sz="2000" b="1" dirty="0">
                <a:latin typeface="Verdana" panose="020B0604030504040204" pitchFamily="34" charset="0"/>
                <a:ea typeface="Verdana" panose="020B0604030504040204" pitchFamily="34" charset="0"/>
              </a:rPr>
              <a:t>Modalités de contrôle :</a:t>
            </a:r>
            <a:r>
              <a:rPr lang="fr-BE" sz="2000" dirty="0">
                <a:latin typeface="Verdana" panose="020B0604030504040204" pitchFamily="34" charset="0"/>
                <a:ea typeface="Verdana" panose="020B0604030504040204" pitchFamily="34" charset="0"/>
              </a:rPr>
              <a:t> prises en compte de tous les travailleurs occupés, en compris les périodes non rémunérées de suspension légale du contrat de travail (maladie, interruption de carrière, congé parental,…)</a:t>
            </a:r>
          </a:p>
          <a:p>
            <a:pPr marL="285750" indent="-285750">
              <a:lnSpc>
                <a:spcPct val="150000"/>
              </a:lnSpc>
              <a:buFont typeface="Arial" panose="020B0604020202020204" pitchFamily="34" charset="0"/>
              <a:buChar char="•"/>
            </a:pPr>
            <a:r>
              <a:rPr lang="fr-BE" sz="2000" b="1" dirty="0">
                <a:latin typeface="Verdana" panose="020B0604030504040204" pitchFamily="34" charset="0"/>
                <a:ea typeface="Verdana" panose="020B0604030504040204" pitchFamily="34" charset="0"/>
              </a:rPr>
              <a:t>Volume de l’emploi pérennisé : </a:t>
            </a:r>
            <a:r>
              <a:rPr lang="fr-BE" sz="2000" dirty="0">
                <a:latin typeface="Verdana" panose="020B0604030504040204" pitchFamily="34" charset="0"/>
                <a:ea typeface="Verdana" panose="020B0604030504040204" pitchFamily="34" charset="0"/>
              </a:rPr>
              <a:t>contrôle réalisé par le Forem sur base de la liste des travailleurs</a:t>
            </a:r>
            <a:endParaRPr lang="fr-BE" sz="2000" b="1"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r>
              <a:rPr lang="fr-BE" sz="2000" b="1" dirty="0">
                <a:latin typeface="Verdana" panose="020B0604030504040204" pitchFamily="34" charset="0"/>
                <a:ea typeface="Verdana" panose="020B0604030504040204" pitchFamily="34" charset="0"/>
              </a:rPr>
              <a:t>VGE de référence : </a:t>
            </a:r>
            <a:r>
              <a:rPr lang="fr-BE" sz="2000" dirty="0">
                <a:latin typeface="Verdana" panose="020B0604030504040204" pitchFamily="34" charset="0"/>
                <a:ea typeface="Verdana" panose="020B0604030504040204" pitchFamily="34" charset="0"/>
              </a:rPr>
              <a:t>contrôle effectué sur base des données disponibles auprès de l’ONSS, en 2 phases (pré-contrôle/contrôle définitif)</a:t>
            </a:r>
            <a:endParaRPr lang="fr-BE" sz="2000" b="1"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endParaRPr lang="fr-BE" sz="2000"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endParaRPr lang="fr-BE" sz="2000" dirty="0">
              <a:latin typeface="Verdana" panose="020B0604030504040204" pitchFamily="34" charset="0"/>
              <a:ea typeface="Verdana" panose="020B0604030504040204" pitchFamily="34" charset="0"/>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94997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Fonctionnement du nouveau dispositif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contrôle des volumes de l’emploi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FR"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fr-BE" sz="1700" b="1" dirty="0">
                <a:latin typeface="Verdana" panose="020B0604030504040204" pitchFamily="34" charset="0"/>
                <a:ea typeface="Verdana" panose="020B0604030504040204" pitchFamily="34" charset="0"/>
              </a:rPr>
              <a:t>En cas de non-respect des volume de l’emploi : </a:t>
            </a:r>
            <a:r>
              <a:rPr lang="fr-BE" sz="1700" dirty="0">
                <a:latin typeface="Verdana" panose="020B0604030504040204" pitchFamily="34" charset="0"/>
                <a:ea typeface="Verdana" panose="020B0604030504040204" pitchFamily="34" charset="0"/>
              </a:rPr>
              <a:t>récupération à due proportion. Pour le VGE, </a:t>
            </a:r>
            <a:r>
              <a:rPr lang="fr-BE" sz="1700" b="1" dirty="0">
                <a:latin typeface="Verdana" panose="020B0604030504040204" pitchFamily="34" charset="0"/>
                <a:ea typeface="Verdana" panose="020B0604030504040204" pitchFamily="34" charset="0"/>
              </a:rPr>
              <a:t>seuil de tolérance </a:t>
            </a:r>
            <a:r>
              <a:rPr lang="fr-BE" sz="1700" dirty="0">
                <a:latin typeface="Verdana" panose="020B0604030504040204" pitchFamily="34" charset="0"/>
                <a:ea typeface="Verdana" panose="020B0604030504040204" pitchFamily="34" charset="0"/>
              </a:rPr>
              <a:t>de 10% (20% pour les petites structures) </a:t>
            </a:r>
          </a:p>
          <a:p>
            <a:pPr>
              <a:lnSpc>
                <a:spcPct val="150000"/>
              </a:lnSpc>
            </a:pPr>
            <a:endParaRPr lang="fr-BE" sz="1000"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r>
              <a:rPr lang="fr-BE" sz="1700" b="1" dirty="0">
                <a:latin typeface="Verdana" panose="020B0604030504040204" pitchFamily="34" charset="0"/>
                <a:ea typeface="Verdana" panose="020B0604030504040204" pitchFamily="34" charset="0"/>
              </a:rPr>
              <a:t>Dérogation VGE : </a:t>
            </a:r>
            <a:r>
              <a:rPr lang="fr-BE" sz="1700" dirty="0">
                <a:latin typeface="Verdana" panose="020B0604030504040204" pitchFamily="34" charset="0"/>
                <a:ea typeface="Verdana" panose="020B0604030504040204" pitchFamily="34" charset="0"/>
              </a:rPr>
              <a:t>l’employeur peut introduire une demande motivée de dérogation à son obligation de maintien du volume de l’emploi pérennisé ou du VGE de référence, dans certaines circonstances (cas fortuit/perte de subventions publiques/remplacement).</a:t>
            </a:r>
          </a:p>
          <a:p>
            <a:pPr>
              <a:lnSpc>
                <a:spcPct val="150000"/>
              </a:lnSpc>
            </a:pPr>
            <a:endParaRPr lang="fr-BE" sz="1000"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r>
              <a:rPr lang="fr-BE" sz="1700" b="1" dirty="0">
                <a:latin typeface="Verdana" panose="020B0604030504040204" pitchFamily="34" charset="0"/>
                <a:ea typeface="Verdana" panose="020B0604030504040204" pitchFamily="34" charset="0"/>
              </a:rPr>
              <a:t>Récupération : </a:t>
            </a:r>
            <a:r>
              <a:rPr lang="fr-BE" sz="1700" dirty="0">
                <a:latin typeface="Verdana" panose="020B0604030504040204" pitchFamily="34" charset="0"/>
                <a:ea typeface="Verdana" panose="020B0604030504040204" pitchFamily="34" charset="0"/>
              </a:rPr>
              <a:t>l’aide indûment perçue est récupérée, par compensation, échelonnée sur les 12 mois de l’année qui suivent l’année concernée par le contrôle</a:t>
            </a:r>
          </a:p>
          <a:p>
            <a:pPr>
              <a:lnSpc>
                <a:spcPct val="150000"/>
              </a:lnSpc>
            </a:pPr>
            <a:endParaRPr lang="fr-BE" sz="1000"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r>
              <a:rPr lang="fr-BE" sz="1700" b="1" dirty="0">
                <a:latin typeface="Verdana" panose="020B0604030504040204" pitchFamily="34" charset="0"/>
                <a:ea typeface="Verdana" panose="020B0604030504040204" pitchFamily="34" charset="0"/>
              </a:rPr>
              <a:t>Perte définitive </a:t>
            </a:r>
            <a:r>
              <a:rPr lang="fr-BE" sz="1700" dirty="0">
                <a:latin typeface="Verdana" panose="020B0604030504040204" pitchFamily="34" charset="0"/>
                <a:ea typeface="Verdana" panose="020B0604030504040204" pitchFamily="34" charset="0"/>
              </a:rPr>
              <a:t>d’une part de la subvention en cas de diminution du VGE de référence durant 3 années successives.</a:t>
            </a:r>
          </a:p>
          <a:p>
            <a:pPr marL="285750" indent="-285750">
              <a:lnSpc>
                <a:spcPct val="150000"/>
              </a:lnSpc>
              <a:buFont typeface="Arial" panose="020B0604020202020204" pitchFamily="34" charset="0"/>
              <a:buChar char="•"/>
            </a:pPr>
            <a:endParaRPr lang="fr-BE" sz="2000"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endParaRPr lang="fr-BE" sz="2000"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endParaRPr lang="fr-BE" sz="2000" dirty="0">
              <a:latin typeface="Verdana" panose="020B0604030504040204" pitchFamily="34" charset="0"/>
              <a:ea typeface="Verdana" panose="020B0604030504040204" pitchFamily="34" charset="0"/>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196700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Fonctionnement du nouveau dispositif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contrôle du coût effectivement supporté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r>
              <a:rPr lang="fr-FR"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fr-BE" sz="1600" b="1" dirty="0">
                <a:latin typeface="Verdana" panose="020B0604030504040204" pitchFamily="34" charset="0"/>
                <a:ea typeface="Verdana" panose="020B0604030504040204" pitchFamily="34" charset="0"/>
              </a:rPr>
              <a:t>Principe : </a:t>
            </a:r>
            <a:r>
              <a:rPr lang="fr-BE" sz="1600" dirty="0">
                <a:latin typeface="Verdana" panose="020B0604030504040204" pitchFamily="34" charset="0"/>
                <a:ea typeface="Verdana" panose="020B0604030504040204" pitchFamily="34" charset="0"/>
              </a:rPr>
              <a:t>le coût effectivement supporté par l’employeur, au cours de l’année concernée, pour l’ensemble des travailleurs de sa liste, ne peut être inférieur au montant annuel de la subvention</a:t>
            </a:r>
          </a:p>
          <a:p>
            <a:pPr marL="285750" indent="-285750">
              <a:lnSpc>
                <a:spcPct val="150000"/>
              </a:lnSpc>
              <a:buFont typeface="Arial" panose="020B0604020202020204" pitchFamily="34" charset="0"/>
              <a:buChar char="•"/>
            </a:pPr>
            <a:endParaRPr lang="fr-BE" sz="400"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r>
              <a:rPr lang="fr-BE" sz="1600" b="1" dirty="0">
                <a:latin typeface="Verdana" panose="020B0604030504040204" pitchFamily="34" charset="0"/>
                <a:ea typeface="Verdana" panose="020B0604030504040204" pitchFamily="34" charset="0"/>
              </a:rPr>
              <a:t>Modalités de contrôle : </a:t>
            </a:r>
            <a:r>
              <a:rPr lang="fr-BE" sz="1600" dirty="0">
                <a:latin typeface="Verdana" panose="020B0604030504040204" pitchFamily="34" charset="0"/>
                <a:ea typeface="Verdana" panose="020B0604030504040204" pitchFamily="34" charset="0"/>
              </a:rPr>
              <a:t>contrôle annuel, au cours de l’année qui suit l’année pour laquelle la subvention est octroyée, en plusieurs phases:</a:t>
            </a:r>
          </a:p>
          <a:p>
            <a:pPr>
              <a:lnSpc>
                <a:spcPct val="150000"/>
              </a:lnSpc>
            </a:pPr>
            <a:r>
              <a:rPr lang="fr-BE" sz="1600" dirty="0">
                <a:latin typeface="Verdana" panose="020B0604030504040204" pitchFamily="34" charset="0"/>
                <a:ea typeface="Verdana" panose="020B0604030504040204" pitchFamily="34" charset="0"/>
              </a:rPr>
              <a:t>	</a:t>
            </a:r>
            <a:r>
              <a:rPr lang="fr-BE" sz="1600" b="1" dirty="0">
                <a:latin typeface="Verdana" panose="020B0604030504040204" pitchFamily="34" charset="0"/>
                <a:ea typeface="Verdana" panose="020B0604030504040204" pitchFamily="34" charset="0"/>
              </a:rPr>
              <a:t>1° </a:t>
            </a:r>
            <a:r>
              <a:rPr lang="fr-BE" sz="1600" dirty="0">
                <a:latin typeface="Verdana" panose="020B0604030504040204" pitchFamily="34" charset="0"/>
                <a:ea typeface="Verdana" panose="020B0604030504040204" pitchFamily="34" charset="0"/>
              </a:rPr>
              <a:t>premier contrôle sur base des données ONSS disponibles au 30 juin + forfait. En l’absence 	d’indu, le contrôle est clôturé</a:t>
            </a:r>
          </a:p>
          <a:p>
            <a:pPr>
              <a:lnSpc>
                <a:spcPct val="150000"/>
              </a:lnSpc>
            </a:pPr>
            <a:r>
              <a:rPr lang="fr-BE" sz="1600" dirty="0">
                <a:latin typeface="Verdana" panose="020B0604030504040204" pitchFamily="34" charset="0"/>
                <a:ea typeface="Verdana" panose="020B0604030504040204" pitchFamily="34" charset="0"/>
              </a:rPr>
              <a:t>	</a:t>
            </a:r>
            <a:r>
              <a:rPr lang="fr-BE" sz="1600" b="1" dirty="0">
                <a:latin typeface="Verdana" panose="020B0604030504040204" pitchFamily="34" charset="0"/>
                <a:ea typeface="Verdana" panose="020B0604030504040204" pitchFamily="34" charset="0"/>
              </a:rPr>
              <a:t>2° </a:t>
            </a:r>
            <a:r>
              <a:rPr lang="fr-BE" sz="1600" dirty="0">
                <a:latin typeface="Verdana" panose="020B0604030504040204" pitchFamily="34" charset="0"/>
                <a:ea typeface="Verdana" panose="020B0604030504040204" pitchFamily="34" charset="0"/>
              </a:rPr>
              <a:t>en cas d’indu, l’employeur peut envoyer, jusqu’au 30 septembre de 	l’année concernée par le 	contrôle, les dépenses qui ne sont pas disponibles auprès de l’ONSS (titres-repas, frais de 	transport,..)</a:t>
            </a:r>
          </a:p>
          <a:p>
            <a:pPr>
              <a:lnSpc>
                <a:spcPct val="150000"/>
              </a:lnSpc>
            </a:pPr>
            <a:r>
              <a:rPr lang="fr-BE" sz="1600" dirty="0">
                <a:latin typeface="Verdana" panose="020B0604030504040204" pitchFamily="34" charset="0"/>
                <a:ea typeface="Verdana" panose="020B0604030504040204" pitchFamily="34" charset="0"/>
              </a:rPr>
              <a:t>	</a:t>
            </a:r>
            <a:r>
              <a:rPr lang="fr-BE" sz="1600" b="1" dirty="0">
                <a:latin typeface="Verdana" panose="020B0604030504040204" pitchFamily="34" charset="0"/>
                <a:ea typeface="Verdana" panose="020B0604030504040204" pitchFamily="34" charset="0"/>
              </a:rPr>
              <a:t>3° </a:t>
            </a:r>
            <a:r>
              <a:rPr lang="fr-BE" sz="1600" dirty="0">
                <a:latin typeface="Verdana" panose="020B0604030504040204" pitchFamily="34" charset="0"/>
                <a:ea typeface="Verdana" panose="020B0604030504040204" pitchFamily="34" charset="0"/>
              </a:rPr>
              <a:t>contrôle définitif</a:t>
            </a:r>
          </a:p>
          <a:p>
            <a:pPr>
              <a:lnSpc>
                <a:spcPct val="150000"/>
              </a:lnSpc>
            </a:pPr>
            <a:endParaRPr lang="fr-BE" sz="400" dirty="0">
              <a:latin typeface="Verdana" panose="020B0604030504040204" pitchFamily="34" charset="0"/>
              <a:ea typeface="Verdana" panose="020B0604030504040204" pitchFamily="34" charset="0"/>
            </a:endParaRPr>
          </a:p>
          <a:p>
            <a:pPr marL="342900" indent="-342900">
              <a:lnSpc>
                <a:spcPct val="150000"/>
              </a:lnSpc>
              <a:buFont typeface="Arial" panose="020B0604020202020204" pitchFamily="34" charset="0"/>
              <a:buChar char="•"/>
            </a:pPr>
            <a:r>
              <a:rPr lang="fr-BE" sz="1600" b="1" dirty="0">
                <a:latin typeface="Verdana" panose="020B0604030504040204" pitchFamily="34" charset="0"/>
                <a:ea typeface="Verdana" panose="020B0604030504040204" pitchFamily="34" charset="0"/>
              </a:rPr>
              <a:t>Récupération : </a:t>
            </a:r>
            <a:r>
              <a:rPr lang="fr-BE" sz="1600" dirty="0">
                <a:latin typeface="Verdana" panose="020B0604030504040204" pitchFamily="34" charset="0"/>
                <a:ea typeface="Verdana" panose="020B0604030504040204" pitchFamily="34" charset="0"/>
              </a:rPr>
              <a:t>l’aide indûment perçue est récupérée, par compensation, échelonné sur les 12 mois de l’année qui suivent l’année concernée par le contrôle</a:t>
            </a:r>
            <a:endParaRPr lang="fr-BE" sz="2000" b="1" dirty="0">
              <a:latin typeface="Verdana" panose="020B0604030504040204" pitchFamily="34" charset="0"/>
              <a:ea typeface="Verdana" panose="020B0604030504040204" pitchFamily="34" charset="0"/>
            </a:endParaRPr>
          </a:p>
          <a:p>
            <a:pPr>
              <a:lnSpc>
                <a:spcPct val="150000"/>
              </a:lnSpc>
            </a:pPr>
            <a:r>
              <a:rPr lang="fr-BE" sz="2000" dirty="0">
                <a:latin typeface="Verdana" panose="020B0604030504040204" pitchFamily="34" charset="0"/>
                <a:ea typeface="Verdana" panose="020B0604030504040204" pitchFamily="34" charset="0"/>
              </a:rPr>
              <a:t> </a:t>
            </a:r>
          </a:p>
          <a:p>
            <a:pPr marL="285750" indent="-285750">
              <a:lnSpc>
                <a:spcPct val="150000"/>
              </a:lnSpc>
              <a:buFont typeface="Arial" panose="020B0604020202020204" pitchFamily="34" charset="0"/>
              <a:buChar char="•"/>
            </a:pPr>
            <a:endParaRPr lang="fr-BE" sz="2000" dirty="0">
              <a:latin typeface="Verdana" panose="020B0604030504040204" pitchFamily="34" charset="0"/>
              <a:ea typeface="Verdana" panose="020B0604030504040204" pitchFamily="34" charset="0"/>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20249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Cession de point </a:t>
            </a:r>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sym typeface="Wingdings" panose="05000000000000000000" pitchFamily="2" charset="2"/>
              </a:rPr>
              <a:t> cession de subvention</a:t>
            </a:r>
            <a:endPar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fr-BE" sz="2000" b="1" dirty="0">
                <a:latin typeface="Verdana" panose="020B0604030504040204" pitchFamily="34" charset="0"/>
                <a:ea typeface="Verdana" panose="020B0604030504040204" pitchFamily="34" charset="0"/>
              </a:rPr>
              <a:t>Concernant les cessions en cours au 30 septembre 2021:</a:t>
            </a:r>
          </a:p>
          <a:p>
            <a:pPr algn="just"/>
            <a:endParaRPr lang="fr-BE" sz="2000" dirty="0">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fr-BE" sz="2000" u="sng" dirty="0">
                <a:latin typeface="Verdana" panose="020B0604030504040204" pitchFamily="34" charset="0"/>
                <a:ea typeface="Verdana" panose="020B0604030504040204" pitchFamily="34" charset="0"/>
              </a:rPr>
              <a:t>Prise en compte des points cédés dans la formule :</a:t>
            </a:r>
            <a:r>
              <a:rPr lang="fr-BE" sz="2000" dirty="0">
                <a:latin typeface="Verdana" panose="020B0604030504040204" pitchFamily="34" charset="0"/>
                <a:ea typeface="Verdana" panose="020B0604030504040204" pitchFamily="34" charset="0"/>
              </a:rPr>
              <a:t> ils sont comptabilisés dans le chef de l’employeur cessionnaire et, ensuite, rapatrié dans le chef de l’employeur cédant.</a:t>
            </a:r>
          </a:p>
          <a:p>
            <a:pPr algn="just"/>
            <a:endParaRPr lang="fr-BE" sz="2000" dirty="0">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fr-BE" sz="2000" u="sng" dirty="0" err="1">
                <a:latin typeface="Verdana" panose="020B0604030504040204" pitchFamily="34" charset="0"/>
                <a:ea typeface="Verdana" panose="020B0604030504040204" pitchFamily="34" charset="0"/>
              </a:rPr>
              <a:t>Maitien</a:t>
            </a:r>
            <a:r>
              <a:rPr lang="fr-BE" sz="2000" u="sng" dirty="0">
                <a:latin typeface="Verdana" panose="020B0604030504040204" pitchFamily="34" charset="0"/>
                <a:ea typeface="Verdana" panose="020B0604030504040204" pitchFamily="34" charset="0"/>
              </a:rPr>
              <a:t> des cessions dans la nouveau dispositif :</a:t>
            </a:r>
            <a:r>
              <a:rPr lang="fr-BE" sz="2000" dirty="0">
                <a:latin typeface="Verdana" panose="020B0604030504040204" pitchFamily="34" charset="0"/>
                <a:ea typeface="Verdana" panose="020B0604030504040204" pitchFamily="34" charset="0"/>
              </a:rPr>
              <a:t> possibilité de maintenir et convertir les cessions de points en cours à la veille de l’entrée en vigueur de la réforme en une cession de subvention dans le cadre du nouveau système</a:t>
            </a:r>
          </a:p>
          <a:p>
            <a:pPr algn="just"/>
            <a:endParaRPr lang="fr-BE" sz="2000" dirty="0">
              <a:latin typeface="Verdana" panose="020B0604030504040204" pitchFamily="34" charset="0"/>
              <a:ea typeface="Verdana" panose="020B0604030504040204" pitchFamily="34" charset="0"/>
            </a:endParaRPr>
          </a:p>
          <a:p>
            <a:pPr algn="just"/>
            <a:r>
              <a:rPr lang="fr-BE" sz="2000" b="1" dirty="0">
                <a:latin typeface="Verdana" panose="020B0604030504040204" pitchFamily="34" charset="0"/>
                <a:ea typeface="Verdana" panose="020B0604030504040204" pitchFamily="34" charset="0"/>
              </a:rPr>
              <a:t>Concernant les nouvelles cessions post-réforme</a:t>
            </a:r>
          </a:p>
          <a:p>
            <a:pPr algn="just"/>
            <a:endParaRPr lang="fr-BE" sz="2000" b="1" dirty="0">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fr-BE" sz="2000" dirty="0">
                <a:latin typeface="Verdana" panose="020B0604030504040204" pitchFamily="34" charset="0"/>
                <a:ea typeface="Verdana" panose="020B0604030504040204" pitchFamily="34" charset="0"/>
              </a:rPr>
              <a:t>Possibilité de réaliser de nouvelles cessions, à partir du second trimestre 2022, dans le respect de certaines conditions, dont l’augmentation de l’effectif de référence du nombre de DEI déterminé par le GW</a:t>
            </a:r>
          </a:p>
          <a:p>
            <a:pPr algn="just"/>
            <a:endParaRPr lang="fr-BE" sz="2000" dirty="0">
              <a:latin typeface="Verdana" panose="020B0604030504040204" pitchFamily="34" charset="0"/>
              <a:ea typeface="Verdana" panose="020B0604030504040204" pitchFamily="34" charset="0"/>
            </a:endParaRPr>
          </a:p>
          <a:p>
            <a:pPr>
              <a:lnSpc>
                <a:spcPct val="150000"/>
              </a:lnSpc>
            </a:pPr>
            <a:endParaRPr lang="fr-BE" sz="1600" b="1" dirty="0">
              <a:latin typeface="Open Sans" panose="020B0606030504020204"/>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389658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Dispositions réglementaires diverses</a:t>
            </a: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gn="just">
              <a:buFont typeface="Arial" panose="020B0604020202020204" pitchFamily="34" charset="0"/>
              <a:buChar char="•"/>
            </a:pPr>
            <a:endParaRPr lang="fr-BE" sz="1800" b="1"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fr-BE" sz="1800" b="1" dirty="0">
                <a:latin typeface="Verdana" panose="020B0604030504040204" pitchFamily="34" charset="0"/>
                <a:ea typeface="Verdana" panose="020B0604030504040204" pitchFamily="34" charset="0"/>
              </a:rPr>
              <a:t>Indexation </a:t>
            </a:r>
            <a:r>
              <a:rPr lang="fr-BE" sz="1800" dirty="0">
                <a:latin typeface="Verdana" panose="020B0604030504040204" pitchFamily="34" charset="0"/>
                <a:ea typeface="Verdana" panose="020B0604030504040204" pitchFamily="34" charset="0"/>
              </a:rPr>
              <a:t>: indexation annuelle de la subvention annuelle unique de chaque employeur selon les mêmes règles que celles applicables actuellement à l’indexation du point APE.</a:t>
            </a:r>
          </a:p>
          <a:p>
            <a:pPr marL="285750" indent="-285750">
              <a:lnSpc>
                <a:spcPct val="150000"/>
              </a:lnSpc>
              <a:buFont typeface="Arial" panose="020B0604020202020204" pitchFamily="34" charset="0"/>
              <a:buChar char="•"/>
            </a:pPr>
            <a:r>
              <a:rPr lang="fr-BE" sz="1800" b="1" dirty="0">
                <a:latin typeface="Verdana" panose="020B0604030504040204" pitchFamily="34" charset="0"/>
                <a:ea typeface="Verdana" panose="020B0604030504040204" pitchFamily="34" charset="0"/>
              </a:rPr>
              <a:t>Liquidation de la subvention : </a:t>
            </a:r>
            <a:r>
              <a:rPr lang="fr-BE" sz="1800" dirty="0">
                <a:latin typeface="Verdana" panose="020B0604030504040204" pitchFamily="34" charset="0"/>
                <a:ea typeface="Verdana" panose="020B0604030504040204" pitchFamily="34" charset="0"/>
              </a:rPr>
              <a:t>liquidation forfaitaire en 4 tranches de 25%, au début de chaque trimestre (au lieu de 12 tranches, libérées à terme échu, sur base des états de salaire).</a:t>
            </a:r>
          </a:p>
          <a:p>
            <a:pPr marL="285750" indent="-285750">
              <a:lnSpc>
                <a:spcPct val="150000"/>
              </a:lnSpc>
              <a:buFont typeface="Arial" panose="020B0604020202020204" pitchFamily="34" charset="0"/>
              <a:buChar char="•"/>
            </a:pPr>
            <a:r>
              <a:rPr lang="fr-BE" sz="1800" b="1" dirty="0">
                <a:latin typeface="Verdana" panose="020B0604030504040204" pitchFamily="34" charset="0"/>
                <a:ea typeface="Verdana" panose="020B0604030504040204" pitchFamily="34" charset="0"/>
              </a:rPr>
              <a:t>Obligation </a:t>
            </a:r>
            <a:r>
              <a:rPr lang="fr-BE" sz="1800" dirty="0">
                <a:latin typeface="Verdana" panose="020B0604030504040204" pitchFamily="34" charset="0"/>
                <a:ea typeface="Verdana" panose="020B0604030504040204" pitchFamily="34" charset="0"/>
              </a:rPr>
              <a:t>: procédure de sanction en cas de non-respect / commission interministérielle</a:t>
            </a:r>
          </a:p>
          <a:p>
            <a:pPr marL="285750" indent="-285750">
              <a:lnSpc>
                <a:spcPct val="150000"/>
              </a:lnSpc>
              <a:buFont typeface="Arial" panose="020B0604020202020204" pitchFamily="34" charset="0"/>
              <a:buChar char="•"/>
            </a:pPr>
            <a:r>
              <a:rPr lang="fr-BE" sz="1800" b="1" dirty="0">
                <a:latin typeface="Verdana" panose="020B0604030504040204" pitchFamily="34" charset="0"/>
                <a:ea typeface="Verdana" panose="020B0604030504040204" pitchFamily="34" charset="0"/>
              </a:rPr>
              <a:t>Cumul </a:t>
            </a:r>
            <a:r>
              <a:rPr lang="fr-BE" sz="1800" dirty="0">
                <a:latin typeface="Verdana" panose="020B0604030504040204" pitchFamily="34" charset="0"/>
                <a:ea typeface="Verdana" panose="020B0604030504040204" pitchFamily="34" charset="0"/>
              </a:rPr>
              <a:t>: possible avec d’autres subventions / interdit avec les RCSS « groupes-cibles »</a:t>
            </a:r>
          </a:p>
          <a:p>
            <a:pPr marL="285750" indent="-285750">
              <a:lnSpc>
                <a:spcPct val="150000"/>
              </a:lnSpc>
              <a:buFont typeface="Arial" panose="020B0604020202020204" pitchFamily="34" charset="0"/>
              <a:buChar char="•"/>
            </a:pPr>
            <a:r>
              <a:rPr lang="fr-BE" sz="1800" b="1" dirty="0">
                <a:latin typeface="Verdana" panose="020B0604030504040204" pitchFamily="34" charset="0"/>
                <a:ea typeface="Verdana" panose="020B0604030504040204" pitchFamily="34" charset="0"/>
              </a:rPr>
              <a:t>Cadastre : </a:t>
            </a:r>
            <a:r>
              <a:rPr lang="fr-BE" sz="1800" dirty="0">
                <a:latin typeface="Verdana" panose="020B0604030504040204" pitchFamily="34" charset="0"/>
                <a:ea typeface="Verdana" panose="020B0604030504040204" pitchFamily="34" charset="0"/>
              </a:rPr>
              <a:t>mise à jour annuelle et publication sur le site du FOREM.</a:t>
            </a:r>
          </a:p>
          <a:p>
            <a:pPr marL="285750" indent="-285750">
              <a:lnSpc>
                <a:spcPct val="150000"/>
              </a:lnSpc>
              <a:buFont typeface="Arial" panose="020B0604020202020204" pitchFamily="34" charset="0"/>
              <a:buChar char="•"/>
            </a:pPr>
            <a:r>
              <a:rPr lang="fr-BE" sz="1800" b="1" dirty="0">
                <a:latin typeface="Verdana" panose="020B0604030504040204" pitchFamily="34" charset="0"/>
                <a:ea typeface="Verdana" panose="020B0604030504040204" pitchFamily="34" charset="0"/>
              </a:rPr>
              <a:t>Rapport d’exécution: </a:t>
            </a:r>
            <a:r>
              <a:rPr lang="fr-BE" sz="1800" dirty="0">
                <a:latin typeface="Verdana" panose="020B0604030504040204" pitchFamily="34" charset="0"/>
                <a:ea typeface="Verdana" panose="020B0604030504040204" pitchFamily="34" charset="0"/>
              </a:rPr>
              <a:t>à fournir une fois par an par l’employeur</a:t>
            </a:r>
          </a:p>
          <a:p>
            <a:pPr marL="285750" indent="-285750">
              <a:lnSpc>
                <a:spcPct val="150000"/>
              </a:lnSpc>
              <a:buFont typeface="Arial" panose="020B0604020202020204" pitchFamily="34" charset="0"/>
              <a:buChar char="•"/>
            </a:pPr>
            <a:r>
              <a:rPr lang="fr-BE" sz="1800" b="1" dirty="0">
                <a:latin typeface="Verdana" panose="020B0604030504040204" pitchFamily="34" charset="0"/>
                <a:ea typeface="Verdana" panose="020B0604030504040204" pitchFamily="34" charset="0"/>
              </a:rPr>
              <a:t>Rapport d’évaluation:</a:t>
            </a:r>
            <a:r>
              <a:rPr lang="fr-BE" sz="1800" dirty="0">
                <a:latin typeface="Verdana" panose="020B0604030504040204" pitchFamily="34" charset="0"/>
                <a:ea typeface="Verdana" panose="020B0604030504040204" pitchFamily="34" charset="0"/>
              </a:rPr>
              <a:t> assuré par le Forem sur base des rapports d’exécution</a:t>
            </a:r>
          </a:p>
          <a:p>
            <a:pPr marL="285750" indent="-285750">
              <a:lnSpc>
                <a:spcPct val="150000"/>
              </a:lnSpc>
              <a:buFont typeface="Arial" panose="020B0604020202020204" pitchFamily="34" charset="0"/>
              <a:buChar char="•"/>
            </a:pPr>
            <a:r>
              <a:rPr lang="fr-BE" sz="1800" b="1" dirty="0">
                <a:latin typeface="Verdana" panose="020B0604030504040204" pitchFamily="34" charset="0"/>
                <a:ea typeface="Verdana" panose="020B0604030504040204" pitchFamily="34" charset="0"/>
              </a:rPr>
              <a:t>Gestionnaire unique : </a:t>
            </a:r>
            <a:r>
              <a:rPr lang="fr-BE" sz="1800" dirty="0">
                <a:latin typeface="Verdana" panose="020B0604030504040204" pitchFamily="34" charset="0"/>
                <a:ea typeface="Verdana" panose="020B0604030504040204" pitchFamily="34" charset="0"/>
              </a:rPr>
              <a:t>le Forem</a:t>
            </a:r>
            <a:endParaRPr lang="fr-BE" sz="1800" b="1"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endParaRPr lang="fr-BE" sz="1600" b="1"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endParaRPr lang="fr-BE" sz="1600" dirty="0">
              <a:latin typeface="Verdana" panose="020B0604030504040204" pitchFamily="34" charset="0"/>
              <a:ea typeface="Verdana" panose="020B0604030504040204" pitchFamily="34" charset="0"/>
            </a:endParaRPr>
          </a:p>
          <a:p>
            <a:pPr>
              <a:lnSpc>
                <a:spcPct val="150000"/>
              </a:lnSpc>
            </a:pPr>
            <a:endParaRPr lang="fr-BE" sz="1600" b="1" dirty="0">
              <a:latin typeface="Open Sans" panose="020B0606030504020204"/>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105964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7558200"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Accord DPR</a:t>
            </a: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92516"/>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defRPr/>
            </a:pPr>
            <a:endParaRPr lang="fr-BE" sz="2000" i="1" dirty="0">
              <a:latin typeface="Verdana" panose="020B0604030504040204" pitchFamily="34" charset="0"/>
              <a:ea typeface="Verdana" panose="020B0604030504040204" pitchFamily="34" charset="0"/>
            </a:endParaRPr>
          </a:p>
          <a:p>
            <a:pPr>
              <a:lnSpc>
                <a:spcPct val="150000"/>
              </a:lnSpc>
              <a:defRPr/>
            </a:pPr>
            <a:r>
              <a:rPr lang="fr-BE" sz="2000" i="1" dirty="0">
                <a:latin typeface="Verdana" panose="020B0604030504040204" pitchFamily="34" charset="0"/>
                <a:ea typeface="Verdana" panose="020B0604030504040204" pitchFamily="34" charset="0"/>
              </a:rPr>
              <a:t>Le Gouvernement </a:t>
            </a:r>
            <a:r>
              <a:rPr lang="fr-BE" sz="2000" b="1" i="1" dirty="0">
                <a:latin typeface="Verdana" panose="020B0604030504040204" pitchFamily="34" charset="0"/>
                <a:ea typeface="Verdana" panose="020B0604030504040204" pitchFamily="34" charset="0"/>
              </a:rPr>
              <a:t>maintiendra</a:t>
            </a:r>
            <a:r>
              <a:rPr lang="fr-BE" sz="2000" i="1" dirty="0">
                <a:latin typeface="Verdana" panose="020B0604030504040204" pitchFamily="34" charset="0"/>
                <a:ea typeface="Verdana" panose="020B0604030504040204" pitchFamily="34" charset="0"/>
              </a:rPr>
              <a:t> le volume de </a:t>
            </a:r>
            <a:r>
              <a:rPr lang="fr-BE" sz="2000" b="1" i="1" dirty="0">
                <a:latin typeface="Verdana" panose="020B0604030504040204" pitchFamily="34" charset="0"/>
                <a:ea typeface="Verdana" panose="020B0604030504040204" pitchFamily="34" charset="0"/>
              </a:rPr>
              <a:t>l’emploi </a:t>
            </a:r>
            <a:r>
              <a:rPr lang="fr-BE" sz="2000" i="1" dirty="0">
                <a:latin typeface="Verdana" panose="020B0604030504040204" pitchFamily="34" charset="0"/>
                <a:ea typeface="Verdana" panose="020B0604030504040204" pitchFamily="34" charset="0"/>
              </a:rPr>
              <a:t>et les moyens financiers alloués aux APE, dont la réforme sera conduite dans le cadre d’une </a:t>
            </a:r>
            <a:r>
              <a:rPr lang="fr-BE" sz="2000" b="1" i="1" dirty="0">
                <a:solidFill>
                  <a:schemeClr val="tx2"/>
                </a:solidFill>
                <a:latin typeface="Verdana" panose="020B0604030504040204" pitchFamily="34" charset="0"/>
                <a:ea typeface="Verdana" panose="020B0604030504040204" pitchFamily="34" charset="0"/>
              </a:rPr>
              <a:t>concertation</a:t>
            </a:r>
            <a:r>
              <a:rPr lang="fr-BE" sz="2000" b="1" i="1" dirty="0">
                <a:latin typeface="Verdana" panose="020B0604030504040204" pitchFamily="34" charset="0"/>
                <a:ea typeface="Verdana" panose="020B0604030504040204" pitchFamily="34" charset="0"/>
              </a:rPr>
              <a:t> </a:t>
            </a:r>
            <a:r>
              <a:rPr lang="fr-BE" sz="2000" i="1" dirty="0">
                <a:latin typeface="Verdana" panose="020B0604030504040204" pitchFamily="34" charset="0"/>
                <a:ea typeface="Verdana" panose="020B0604030504040204" pitchFamily="34" charset="0"/>
              </a:rPr>
              <a:t>avec les acteurs. La réforme poursuivra les objectifs suivants : la </a:t>
            </a:r>
            <a:r>
              <a:rPr lang="fr-BE" sz="2000" b="1" i="1" dirty="0">
                <a:solidFill>
                  <a:schemeClr val="tx2"/>
                </a:solidFill>
                <a:latin typeface="Verdana" panose="020B0604030504040204" pitchFamily="34" charset="0"/>
                <a:ea typeface="Verdana" panose="020B0604030504040204" pitchFamily="34" charset="0"/>
              </a:rPr>
              <a:t>simplification</a:t>
            </a:r>
            <a:r>
              <a:rPr lang="fr-BE" sz="2000" i="1" dirty="0">
                <a:latin typeface="Verdana" panose="020B0604030504040204" pitchFamily="34" charset="0"/>
                <a:ea typeface="Verdana" panose="020B0604030504040204" pitchFamily="34" charset="0"/>
              </a:rPr>
              <a:t>, l’</a:t>
            </a:r>
            <a:r>
              <a:rPr lang="fr-BE" sz="2000" b="1" i="1" dirty="0">
                <a:solidFill>
                  <a:schemeClr val="tx2"/>
                </a:solidFill>
                <a:latin typeface="Verdana" panose="020B0604030504040204" pitchFamily="34" charset="0"/>
                <a:ea typeface="Verdana" panose="020B0604030504040204" pitchFamily="34" charset="0"/>
              </a:rPr>
              <a:t>efficacité</a:t>
            </a:r>
            <a:r>
              <a:rPr lang="fr-BE" sz="2000" i="1" dirty="0">
                <a:latin typeface="Verdana" panose="020B0604030504040204" pitchFamily="34" charset="0"/>
                <a:ea typeface="Verdana" panose="020B0604030504040204" pitchFamily="34" charset="0"/>
              </a:rPr>
              <a:t>, l’</a:t>
            </a:r>
            <a:r>
              <a:rPr lang="fr-BE" sz="2000" b="1" i="1" dirty="0">
                <a:solidFill>
                  <a:schemeClr val="tx2"/>
                </a:solidFill>
                <a:latin typeface="Verdana" panose="020B0604030504040204" pitchFamily="34" charset="0"/>
                <a:ea typeface="Verdana" panose="020B0604030504040204" pitchFamily="34" charset="0"/>
              </a:rPr>
              <a:t>équité</a:t>
            </a:r>
            <a:r>
              <a:rPr lang="fr-BE" sz="2000" i="1" dirty="0">
                <a:latin typeface="Verdana" panose="020B0604030504040204" pitchFamily="34" charset="0"/>
                <a:ea typeface="Verdana" panose="020B0604030504040204" pitchFamily="34" charset="0"/>
              </a:rPr>
              <a:t>, la </a:t>
            </a:r>
            <a:r>
              <a:rPr lang="fr-BE" sz="2000" b="1" i="1" dirty="0">
                <a:solidFill>
                  <a:schemeClr val="tx2"/>
                </a:solidFill>
                <a:latin typeface="Verdana" panose="020B0604030504040204" pitchFamily="34" charset="0"/>
                <a:ea typeface="Verdana" panose="020B0604030504040204" pitchFamily="34" charset="0"/>
              </a:rPr>
              <a:t>transparence</a:t>
            </a:r>
            <a:r>
              <a:rPr lang="fr-BE" sz="2000" i="1" dirty="0">
                <a:latin typeface="Verdana" panose="020B0604030504040204" pitchFamily="34" charset="0"/>
                <a:ea typeface="Verdana" panose="020B0604030504040204" pitchFamily="34" charset="0"/>
              </a:rPr>
              <a:t>, la </a:t>
            </a:r>
            <a:r>
              <a:rPr lang="fr-BE" sz="2000" b="1" i="1" dirty="0">
                <a:solidFill>
                  <a:schemeClr val="tx2"/>
                </a:solidFill>
                <a:latin typeface="Verdana" panose="020B0604030504040204" pitchFamily="34" charset="0"/>
                <a:ea typeface="Verdana" panose="020B0604030504040204" pitchFamily="34" charset="0"/>
              </a:rPr>
              <a:t>maîtrise budgétaire </a:t>
            </a:r>
            <a:r>
              <a:rPr lang="fr-BE" sz="2000" i="1" dirty="0">
                <a:latin typeface="Verdana" panose="020B0604030504040204" pitchFamily="34" charset="0"/>
                <a:ea typeface="Verdana" panose="020B0604030504040204" pitchFamily="34" charset="0"/>
              </a:rPr>
              <a:t>et la </a:t>
            </a:r>
            <a:r>
              <a:rPr lang="fr-BE" sz="2000" b="1" i="1" dirty="0">
                <a:solidFill>
                  <a:schemeClr val="tx2"/>
                </a:solidFill>
                <a:latin typeface="Verdana" panose="020B0604030504040204" pitchFamily="34" charset="0"/>
                <a:ea typeface="Verdana" panose="020B0604030504040204" pitchFamily="34" charset="0"/>
              </a:rPr>
              <a:t>sectorialisation</a:t>
            </a:r>
            <a:r>
              <a:rPr lang="fr-BE" sz="2000" i="1" dirty="0">
                <a:latin typeface="Verdana" panose="020B0604030504040204" pitchFamily="34" charset="0"/>
                <a:ea typeface="Verdana" panose="020B0604030504040204" pitchFamily="34" charset="0"/>
              </a:rPr>
              <a:t> de l’aide, </a:t>
            </a:r>
            <a:r>
              <a:rPr lang="fr-BE" sz="2000" i="1" u="sng" dirty="0">
                <a:latin typeface="Verdana" panose="020B0604030504040204" pitchFamily="34" charset="0"/>
                <a:ea typeface="Verdana" panose="020B0604030504040204" pitchFamily="34" charset="0"/>
              </a:rPr>
              <a:t>celle-ci restant une aide à l’emploi </a:t>
            </a:r>
            <a:r>
              <a:rPr lang="fr-BE" sz="2000" i="1" dirty="0">
                <a:latin typeface="Verdana" panose="020B0604030504040204" pitchFamily="34" charset="0"/>
                <a:ea typeface="Verdana" panose="020B0604030504040204" pitchFamily="34" charset="0"/>
              </a:rPr>
              <a:t>(et non une subvention au fonctionnement). </a:t>
            </a:r>
          </a:p>
          <a:p>
            <a:pPr lvl="0">
              <a:lnSpc>
                <a:spcPct val="150000"/>
              </a:lnSpc>
              <a:defRPr/>
            </a:pPr>
            <a:endParaRPr lang="fr-BE" sz="1600" dirty="0">
              <a:latin typeface="Open Sans Semibold" panose="020B0606030504020204" pitchFamily="34" charset="0"/>
              <a:ea typeface="Open Sans Semibold" panose="020B0606030504020204" pitchFamily="34" charset="0"/>
              <a:cs typeface="Open Sans Semibold" panose="020B0606030504020204" pitchFamily="34" charset="0"/>
            </a:endParaRPr>
          </a:p>
          <a:p>
            <a:pPr lvl="0">
              <a:lnSpc>
                <a:spcPct val="150000"/>
              </a:lnSpc>
              <a:defRPr/>
            </a:pPr>
            <a:endParaRPr lang="fr-BE" sz="1600" dirty="0">
              <a:latin typeface="Open Sans Semibold" panose="020B0606030504020204" pitchFamily="34" charset="0"/>
              <a:ea typeface="Open Sans Semibold" panose="020B0606030504020204" pitchFamily="34" charset="0"/>
              <a:cs typeface="Open Sans Semibold" panose="020B0606030504020204" pitchFamily="34" charset="0"/>
            </a:endParaRPr>
          </a:p>
          <a:p>
            <a:pPr lvl="0">
              <a:lnSpc>
                <a:spcPct val="150000"/>
              </a:lnSpc>
              <a:defRPr/>
            </a:pPr>
            <a:endParaRPr lang="fr-BE" sz="1600" dirty="0">
              <a:latin typeface="Open Sans Semibold" panose="020B0606030504020204" pitchFamily="34" charset="0"/>
              <a:ea typeface="Open Sans Semibold" panose="020B0606030504020204" pitchFamily="34" charset="0"/>
              <a:cs typeface="Open Sans Semibold" panose="020B0606030504020204" pitchFamily="34" charset="0"/>
            </a:endParaRPr>
          </a:p>
          <a:p>
            <a:pPr lvl="0">
              <a:lnSpc>
                <a:spcPct val="150000"/>
              </a:lnSpc>
              <a:defRPr/>
            </a:pPr>
            <a:endParaRPr lang="fr-BE" sz="1600" dirty="0">
              <a:latin typeface="Open Sans Semibold" panose="020B0606030504020204" pitchFamily="34" charset="0"/>
              <a:ea typeface="Open Sans Semibold" panose="020B0606030504020204" pitchFamily="34" charset="0"/>
              <a:cs typeface="Open Sans Semibold" panose="020B0606030504020204" pitchFamily="34" charset="0"/>
            </a:endParaRPr>
          </a:p>
          <a:p>
            <a:pPr marL="0" marR="0" lvl="0" indent="0" algn="l" defTabSz="914400" rtl="0" eaLnBrk="1" fontAlgn="auto" latinLnBrk="0" hangingPunct="1">
              <a:lnSpc>
                <a:spcPct val="150000"/>
              </a:lnSpc>
              <a:spcBef>
                <a:spcPct val="0"/>
              </a:spcBef>
              <a:spcAft>
                <a:spcPts val="0"/>
              </a:spcAft>
              <a:buClrTx/>
              <a:buSzTx/>
              <a:buFontTx/>
              <a:buNone/>
              <a:tabLst/>
              <a:defRPr/>
            </a:pPr>
            <a:endParaRPr kumimoji="0" lang="fr-BE" sz="1600" b="1" i="0" u="none" strike="noStrike" kern="1200" cap="none" spc="0" normalizeH="0" baseline="0" noProof="0" dirty="0">
              <a:ln>
                <a:noFill/>
              </a:ln>
              <a:solidFill>
                <a:prstClr val="black"/>
              </a:solidFill>
              <a:effectLst/>
              <a:uLnTx/>
              <a:uFillTx/>
              <a:latin typeface="Open Sans Semibold" panose="020B0606030504020204" pitchFamily="34" charset="0"/>
              <a:ea typeface="Open Sans Semibold" panose="020B0606030504020204" pitchFamily="34" charset="0"/>
              <a:cs typeface="Open Sans Semibold" panose="020B0606030504020204" pitchFamily="34" charset="0"/>
            </a:endParaRPr>
          </a:p>
          <a:p>
            <a:pPr marL="0" marR="0" lvl="0" indent="0" algn="l" defTabSz="914400" rtl="0" eaLnBrk="1" fontAlgn="auto" latinLnBrk="0" hangingPunct="1">
              <a:lnSpc>
                <a:spcPct val="150000"/>
              </a:lnSpc>
              <a:spcBef>
                <a:spcPct val="0"/>
              </a:spcBef>
              <a:spcAft>
                <a:spcPts val="0"/>
              </a:spcAft>
              <a:buClrTx/>
              <a:buSzTx/>
              <a:buFontTx/>
              <a:buNone/>
              <a:tabLst/>
              <a:defRPr/>
            </a:pPr>
            <a:endParaRPr kumimoji="0" lang="fr-BE" sz="1600" b="1" i="0" u="none" strike="noStrike" kern="1200" cap="none" spc="0" normalizeH="0" baseline="0" noProof="0" dirty="0">
              <a:ln>
                <a:noFill/>
              </a:ln>
              <a:solidFill>
                <a:prstClr val="black"/>
              </a:solidFill>
              <a:effectLst/>
              <a:uLnTx/>
              <a:uFillTx/>
              <a:latin typeface="Open Sans Semibold" panose="020B0606030504020204" pitchFamily="34" charset="0"/>
              <a:ea typeface="Open Sans Semibold" panose="020B0606030504020204" pitchFamily="34" charset="0"/>
              <a:cs typeface="Open Sans Semibold" panose="020B0606030504020204" pitchFamily="34" charset="0"/>
            </a:endParaRPr>
          </a:p>
          <a:p>
            <a:pPr marL="0" marR="0" lvl="0" indent="0" algn="l" defTabSz="914400" rtl="0" eaLnBrk="1" fontAlgn="auto" latinLnBrk="0" hangingPunct="1">
              <a:lnSpc>
                <a:spcPct val="150000"/>
              </a:lnSpc>
              <a:spcBef>
                <a:spcPct val="0"/>
              </a:spcBef>
              <a:spcAft>
                <a:spcPts val="0"/>
              </a:spcAft>
              <a:buClrTx/>
              <a:buSzTx/>
              <a:buFontTx/>
              <a:buNone/>
              <a:tabLst/>
              <a:defRPr/>
            </a:pPr>
            <a:endParaRPr kumimoji="0" lang="fr-BE" sz="1600" b="1" i="0" u="none" strike="noStrike" kern="1200" cap="none" spc="0" normalizeH="0" baseline="0" noProof="0" dirty="0">
              <a:ln>
                <a:noFill/>
              </a:ln>
              <a:solidFill>
                <a:prstClr val="black"/>
              </a:solidFill>
              <a:effectLst/>
              <a:uLnTx/>
              <a:uFillTx/>
              <a:latin typeface="Open Sans Semibold" panose="020B0606030504020204" pitchFamily="34" charset="0"/>
              <a:ea typeface="Open Sans Semibold" panose="020B0606030504020204" pitchFamily="34" charset="0"/>
              <a:cs typeface="Open Sans Semibold" panose="020B0606030504020204" pitchFamily="34" charset="0"/>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319750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Création de nouveaux emplois</a:t>
            </a: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00100" lvl="1" indent="-342900" algn="just">
              <a:buFont typeface="Arial" panose="020B0604020202020204" pitchFamily="34" charset="0"/>
              <a:buChar char="•"/>
            </a:pPr>
            <a:r>
              <a:rPr lang="fr-BE" sz="2000" dirty="0">
                <a:latin typeface="Verdana" panose="020B0604030504040204" pitchFamily="34" charset="0"/>
                <a:ea typeface="Verdana" panose="020B0604030504040204" pitchFamily="34" charset="0"/>
              </a:rPr>
              <a:t>Maintien d’un dispositif de soutien à l’emploi du secteur des pouvoirs locaux/publics et du secteur non-marchand.</a:t>
            </a:r>
          </a:p>
          <a:p>
            <a:pPr lvl="1" algn="just"/>
            <a:endParaRPr lang="fr-BE" sz="2000" b="1" dirty="0">
              <a:latin typeface="Verdana" panose="020B0604030504040204" pitchFamily="34" charset="0"/>
              <a:ea typeface="Verdana" panose="020B0604030504040204" pitchFamily="34" charset="0"/>
            </a:endParaRPr>
          </a:p>
          <a:p>
            <a:pPr marL="800100" lvl="1" indent="-342900" algn="just">
              <a:buFont typeface="Arial" panose="020B0604020202020204" pitchFamily="34" charset="0"/>
              <a:buChar char="•"/>
            </a:pPr>
            <a:r>
              <a:rPr lang="fr-BE" sz="2000" dirty="0">
                <a:latin typeface="Verdana" panose="020B0604030504040204" pitchFamily="34" charset="0"/>
                <a:ea typeface="Verdana" panose="020B0604030504040204" pitchFamily="34" charset="0"/>
              </a:rPr>
              <a:t>Les moyens non consommés seront réaffectés à la création de nouveaux emplois répondant aux besoins sociétaux prioritaires de la Région wallonne pour l’engagement de demandeurs d’emploi inoccupés.</a:t>
            </a:r>
          </a:p>
          <a:p>
            <a:pPr lvl="1" algn="just"/>
            <a:endParaRPr lang="fr-BE" sz="2000" dirty="0">
              <a:latin typeface="Verdana" panose="020B0604030504040204" pitchFamily="34" charset="0"/>
              <a:ea typeface="Verdana" panose="020B0604030504040204" pitchFamily="34" charset="0"/>
            </a:endParaRPr>
          </a:p>
          <a:p>
            <a:pPr marL="800100" lvl="1" indent="-342900" algn="just">
              <a:buFont typeface="Arial" panose="020B0604020202020204" pitchFamily="34" charset="0"/>
              <a:buChar char="•"/>
            </a:pPr>
            <a:r>
              <a:rPr lang="fr-BE" sz="2000" dirty="0">
                <a:latin typeface="Verdana" panose="020B0604030504040204" pitchFamily="34" charset="0"/>
                <a:ea typeface="Verdana" panose="020B0604030504040204" pitchFamily="34" charset="0"/>
              </a:rPr>
              <a:t>Possibilité d’allouer des moyens complémentaires à la création de nouveaux emploi pour soutenir les priorités du GW.</a:t>
            </a:r>
          </a:p>
          <a:p>
            <a:pPr marL="800100" lvl="1" indent="-342900" algn="just">
              <a:buFont typeface="Arial" panose="020B0604020202020204" pitchFamily="34" charset="0"/>
              <a:buChar char="•"/>
            </a:pPr>
            <a:endParaRPr lang="fr-BE" sz="2000" dirty="0">
              <a:latin typeface="Verdana" panose="020B0604030504040204" pitchFamily="34" charset="0"/>
              <a:ea typeface="Verdana" panose="020B0604030504040204" pitchFamily="34" charset="0"/>
            </a:endParaRPr>
          </a:p>
          <a:p>
            <a:pPr marL="800100" lvl="1" indent="-342900" algn="just">
              <a:buFont typeface="Arial" panose="020B0604020202020204" pitchFamily="34" charset="0"/>
              <a:buChar char="•"/>
            </a:pPr>
            <a:r>
              <a:rPr lang="fr-BE" sz="2000" dirty="0">
                <a:latin typeface="Verdana" panose="020B0604030504040204" pitchFamily="34" charset="0"/>
                <a:ea typeface="Verdana" panose="020B0604030504040204" pitchFamily="34" charset="0"/>
              </a:rPr>
              <a:t>Les subventions relatives à la création de nouveaux emplois seront octroyée au terme d’une procédure d’appels à projets, en fonction des moyens disponibles et des priorités fixées par le Gouvernement.</a:t>
            </a:r>
          </a:p>
          <a:p>
            <a:pPr marL="285750" indent="-285750">
              <a:lnSpc>
                <a:spcPct val="150000"/>
              </a:lnSpc>
              <a:buFont typeface="Arial" panose="020B0604020202020204" pitchFamily="34" charset="0"/>
              <a:buChar char="•"/>
            </a:pPr>
            <a:endParaRPr lang="fr-BE" sz="1600" b="1" dirty="0">
              <a:latin typeface="Verdana" panose="020B0604030504040204" pitchFamily="34" charset="0"/>
              <a:ea typeface="Verdana" panose="020B0604030504040204" pitchFamily="34" charset="0"/>
            </a:endParaRPr>
          </a:p>
          <a:p>
            <a:pPr marL="285750" indent="-285750">
              <a:lnSpc>
                <a:spcPct val="150000"/>
              </a:lnSpc>
              <a:buFont typeface="Arial" panose="020B0604020202020204" pitchFamily="34" charset="0"/>
              <a:buChar char="•"/>
            </a:pPr>
            <a:endParaRPr lang="fr-BE" sz="1600" dirty="0">
              <a:latin typeface="Verdana" panose="020B0604030504040204" pitchFamily="34" charset="0"/>
              <a:ea typeface="Verdana" panose="020B0604030504040204" pitchFamily="34" charset="0"/>
            </a:endParaRPr>
          </a:p>
          <a:p>
            <a:pPr>
              <a:lnSpc>
                <a:spcPct val="150000"/>
              </a:lnSpc>
            </a:pPr>
            <a:endParaRPr lang="fr-BE" sz="1600" b="1" dirty="0">
              <a:latin typeface="Open Sans" panose="020B0606030504020204"/>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1270001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7558200" cy="578457"/>
          </a:xfrm>
        </p:spPr>
        <p:txBody>
          <a:bodyPr anchor="t">
            <a:noAutofit/>
          </a:bodyPr>
          <a:lstStyle/>
          <a:p>
            <a:r>
              <a:rPr lang="fr-FR"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Les 6 grands objectifs de la réforme</a:t>
            </a: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nSpc>
                <a:spcPct val="120000"/>
              </a:lnSpc>
              <a:buAutoNum type="arabicPeriod"/>
            </a:pPr>
            <a:r>
              <a:rPr lang="fr-BE" sz="1800" b="1" dirty="0">
                <a:latin typeface="Verdana" panose="020B0604030504040204" pitchFamily="34" charset="0"/>
                <a:ea typeface="Verdana" panose="020B0604030504040204" pitchFamily="34" charset="0"/>
              </a:rPr>
              <a:t>Pérenniser </a:t>
            </a:r>
            <a:r>
              <a:rPr lang="fr-BE" sz="1800" b="1" u="sng" dirty="0">
                <a:latin typeface="Verdana" panose="020B0604030504040204" pitchFamily="34" charset="0"/>
                <a:ea typeface="Verdana" panose="020B0604030504040204" pitchFamily="34" charset="0"/>
              </a:rPr>
              <a:t>tous</a:t>
            </a:r>
            <a:r>
              <a:rPr lang="fr-BE" sz="1800" b="1" dirty="0">
                <a:latin typeface="Verdana" panose="020B0604030504040204" pitchFamily="34" charset="0"/>
                <a:ea typeface="Verdana" panose="020B0604030504040204" pitchFamily="34" charset="0"/>
              </a:rPr>
              <a:t> </a:t>
            </a:r>
            <a:r>
              <a:rPr lang="fr-BE" sz="1800" dirty="0">
                <a:latin typeface="Verdana" panose="020B0604030504040204" pitchFamily="34" charset="0"/>
                <a:ea typeface="Verdana" panose="020B0604030504040204" pitchFamily="34" charset="0"/>
              </a:rPr>
              <a:t>les emplois créés dans le cadre du dispositif APE, de toutes les travailleuses et de tous les travailleurs</a:t>
            </a:r>
          </a:p>
          <a:p>
            <a:pPr marL="457200" indent="-457200">
              <a:lnSpc>
                <a:spcPct val="120000"/>
              </a:lnSpc>
              <a:buAutoNum type="arabicPeriod"/>
            </a:pPr>
            <a:endParaRPr lang="fr-BE" sz="1800" dirty="0">
              <a:latin typeface="Verdana" panose="020B0604030504040204" pitchFamily="34" charset="0"/>
              <a:ea typeface="Verdana" panose="020B0604030504040204" pitchFamily="34" charset="0"/>
            </a:endParaRPr>
          </a:p>
          <a:p>
            <a:pPr marL="457200" indent="-457200">
              <a:lnSpc>
                <a:spcPct val="120000"/>
              </a:lnSpc>
              <a:buAutoNum type="arabicPeriod"/>
            </a:pPr>
            <a:r>
              <a:rPr lang="fr-BE" sz="1800" b="1" dirty="0">
                <a:latin typeface="Verdana" panose="020B0604030504040204" pitchFamily="34" charset="0"/>
                <a:ea typeface="Verdana" panose="020B0604030504040204" pitchFamily="34" charset="0"/>
              </a:rPr>
              <a:t>Favoriser la création de nouveaux emplois </a:t>
            </a:r>
            <a:r>
              <a:rPr lang="fr-BE" sz="1800" dirty="0">
                <a:latin typeface="Verdana" panose="020B0604030504040204" pitchFamily="34" charset="0"/>
                <a:ea typeface="Verdana" panose="020B0604030504040204" pitchFamily="34" charset="0"/>
              </a:rPr>
              <a:t>dans le secteur non marchand et les pouvoirs locaux (priorités concertées avec les secteurs)</a:t>
            </a:r>
          </a:p>
          <a:p>
            <a:pPr marL="457200" indent="-457200">
              <a:lnSpc>
                <a:spcPct val="120000"/>
              </a:lnSpc>
              <a:buAutoNum type="arabicPeriod"/>
            </a:pPr>
            <a:endParaRPr lang="fr-BE" sz="1800" dirty="0">
              <a:latin typeface="Verdana" panose="020B0604030504040204" pitchFamily="34" charset="0"/>
              <a:ea typeface="Verdana" panose="020B0604030504040204" pitchFamily="34" charset="0"/>
            </a:endParaRPr>
          </a:p>
          <a:p>
            <a:pPr marL="457200" indent="-457200">
              <a:lnSpc>
                <a:spcPct val="120000"/>
              </a:lnSpc>
              <a:buAutoNum type="arabicPeriod"/>
            </a:pPr>
            <a:r>
              <a:rPr lang="fr-BE" sz="1800" b="1" dirty="0">
                <a:latin typeface="Verdana" panose="020B0604030504040204" pitchFamily="34" charset="0"/>
                <a:ea typeface="Verdana" panose="020B0604030504040204" pitchFamily="34" charset="0"/>
              </a:rPr>
              <a:t>Maîtrise budgétaire </a:t>
            </a:r>
            <a:r>
              <a:rPr lang="fr-BE" sz="1800" dirty="0">
                <a:latin typeface="Verdana" panose="020B0604030504040204" pitchFamily="34" charset="0"/>
                <a:ea typeface="Verdana" panose="020B0604030504040204" pitchFamily="34" charset="0"/>
              </a:rPr>
              <a:t>: </a:t>
            </a:r>
          </a:p>
          <a:p>
            <a:endParaRPr lang="fr-BE" sz="1800" dirty="0">
              <a:latin typeface="Verdana" panose="020B0604030504040204" pitchFamily="34" charset="0"/>
              <a:ea typeface="Verdana" panose="020B0604030504040204" pitchFamily="34" charset="0"/>
            </a:endParaRPr>
          </a:p>
          <a:p>
            <a:pPr lvl="1" algn="just">
              <a:lnSpc>
                <a:spcPct val="120000"/>
              </a:lnSpc>
              <a:buFont typeface="Wingdings" panose="05000000000000000000" pitchFamily="2" charset="2"/>
              <a:buChar char="ü"/>
            </a:pPr>
            <a:r>
              <a:rPr lang="fr-BE" dirty="0">
                <a:latin typeface="Verdana" panose="020B0604030504040204" pitchFamily="34" charset="0"/>
                <a:ea typeface="Verdana" panose="020B0604030504040204" pitchFamily="34" charset="0"/>
              </a:rPr>
              <a:t> Respect de la </a:t>
            </a:r>
            <a:r>
              <a:rPr lang="fr-BE" dirty="0">
                <a:solidFill>
                  <a:srgbClr val="FF0000"/>
                </a:solidFill>
                <a:latin typeface="Verdana" panose="020B0604030504040204" pitchFamily="34" charset="0"/>
                <a:ea typeface="Verdana" panose="020B0604030504040204" pitchFamily="34" charset="0"/>
              </a:rPr>
              <a:t>neutralité budgétaire « macro » </a:t>
            </a:r>
            <a:r>
              <a:rPr lang="fr-BE" dirty="0">
                <a:latin typeface="Verdana" panose="020B0604030504040204" pitchFamily="34" charset="0"/>
                <a:ea typeface="Verdana" panose="020B0604030504040204" pitchFamily="34" charset="0"/>
              </a:rPr>
              <a:t>: enveloppe budgétaire totale consacrée aux APE, et indexée annuellement (indice santé) ;</a:t>
            </a:r>
          </a:p>
          <a:p>
            <a:pPr lvl="1" algn="just">
              <a:lnSpc>
                <a:spcPct val="120000"/>
              </a:lnSpc>
            </a:pPr>
            <a:endParaRPr lang="fr-BE" dirty="0">
              <a:latin typeface="Verdana" panose="020B0604030504040204" pitchFamily="34" charset="0"/>
              <a:ea typeface="Verdana" panose="020B0604030504040204" pitchFamily="34" charset="0"/>
            </a:endParaRPr>
          </a:p>
          <a:p>
            <a:pPr lvl="1" algn="just">
              <a:lnSpc>
                <a:spcPct val="120000"/>
              </a:lnSpc>
              <a:buFont typeface="Wingdings" panose="05000000000000000000" pitchFamily="2" charset="2"/>
              <a:buChar char="ü"/>
            </a:pPr>
            <a:r>
              <a:rPr lang="fr-BE" dirty="0">
                <a:latin typeface="Verdana" panose="020B0604030504040204" pitchFamily="34" charset="0"/>
                <a:ea typeface="Verdana" panose="020B0604030504040204" pitchFamily="34" charset="0"/>
              </a:rPr>
              <a:t> Respect de la </a:t>
            </a:r>
            <a:r>
              <a:rPr lang="fr-BE" dirty="0">
                <a:solidFill>
                  <a:srgbClr val="FF0000"/>
                </a:solidFill>
                <a:latin typeface="Verdana" panose="020B0604030504040204" pitchFamily="34" charset="0"/>
                <a:ea typeface="Verdana" panose="020B0604030504040204" pitchFamily="34" charset="0"/>
              </a:rPr>
              <a:t>neutralité budgétaire « micro » </a:t>
            </a:r>
            <a:r>
              <a:rPr lang="fr-BE" dirty="0">
                <a:latin typeface="Verdana" panose="020B0604030504040204" pitchFamily="34" charset="0"/>
                <a:ea typeface="Verdana" panose="020B0604030504040204" pitchFamily="34" charset="0"/>
              </a:rPr>
              <a:t>: volonté de maintenir, pour chaque employeur, un niveau de subventionnement comparable à celui dont il aurait bénéficié sans la réforme.</a:t>
            </a:r>
          </a:p>
          <a:p>
            <a:pPr marL="342900" lvl="0" indent="-342900">
              <a:lnSpc>
                <a:spcPct val="150000"/>
              </a:lnSpc>
              <a:buFont typeface="+mj-lt"/>
              <a:buAutoNum type="arabicPeriod"/>
              <a:defRPr/>
            </a:pPr>
            <a:endParaRPr kumimoji="0" lang="fr-BE" sz="1600" b="1" i="0" u="none" strike="noStrike" kern="1200" cap="none" spc="0" normalizeH="0" baseline="0" noProof="0" dirty="0">
              <a:ln>
                <a:noFill/>
              </a:ln>
              <a:solidFill>
                <a:prstClr val="black"/>
              </a:solidFill>
              <a:effectLst/>
              <a:uLnTx/>
              <a:uFillTx/>
              <a:latin typeface="Open Sans Semibold" panose="020B0606030504020204" pitchFamily="34" charset="0"/>
              <a:ea typeface="Open Sans Semibold" panose="020B0606030504020204" pitchFamily="34" charset="0"/>
              <a:cs typeface="Open Sans Semibold" panose="020B0606030504020204" pitchFamily="34" charset="0"/>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417365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165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Les 6 grands objectifs de la réforme</a:t>
            </a: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1800" b="1" dirty="0">
                <a:latin typeface="Verdana" panose="020B0604030504040204" pitchFamily="34" charset="0"/>
                <a:ea typeface="Verdana" panose="020B0604030504040204" pitchFamily="34" charset="0"/>
              </a:rPr>
              <a:t>4. Simplification et efficacité </a:t>
            </a:r>
            <a:r>
              <a:rPr lang="fr-BE" sz="1800" dirty="0">
                <a:latin typeface="Verdana" panose="020B0604030504040204" pitchFamily="34" charset="0"/>
                <a:ea typeface="Verdana" panose="020B0604030504040204" pitchFamily="34" charset="0"/>
              </a:rPr>
              <a:t>: </a:t>
            </a:r>
          </a:p>
          <a:p>
            <a:pPr lvl="1">
              <a:lnSpc>
                <a:spcPct val="120000"/>
              </a:lnSpc>
              <a:buFont typeface="Wingdings" panose="05000000000000000000" pitchFamily="2" charset="2"/>
              <a:buChar char="ü"/>
            </a:pPr>
            <a:r>
              <a:rPr lang="fr-BE" dirty="0">
                <a:latin typeface="Verdana" panose="020B0604030504040204" pitchFamily="34" charset="0"/>
                <a:ea typeface="Verdana" panose="020B0604030504040204" pitchFamily="34" charset="0"/>
              </a:rPr>
              <a:t> 	Suppression de la logique de points ; </a:t>
            </a:r>
          </a:p>
          <a:p>
            <a:pPr lvl="1">
              <a:lnSpc>
                <a:spcPct val="120000"/>
              </a:lnSpc>
              <a:buFont typeface="Wingdings" panose="05000000000000000000" pitchFamily="2" charset="2"/>
              <a:buChar char="ü"/>
            </a:pPr>
            <a:r>
              <a:rPr lang="fr-BE" dirty="0">
                <a:latin typeface="Verdana" panose="020B0604030504040204" pitchFamily="34" charset="0"/>
                <a:ea typeface="Verdana" panose="020B0604030504040204" pitchFamily="34" charset="0"/>
              </a:rPr>
              <a:t> 	une subvention annuelle, libérée en 4 tranches trimestrielles forfaitaire, qui 	regroupe points APE + Réductions de Cotisations ONSS ;</a:t>
            </a:r>
          </a:p>
          <a:p>
            <a:pPr lvl="1">
              <a:lnSpc>
                <a:spcPct val="120000"/>
              </a:lnSpc>
              <a:buFont typeface="Wingdings" panose="05000000000000000000" pitchFamily="2" charset="2"/>
              <a:buChar char="ü"/>
            </a:pPr>
            <a:r>
              <a:rPr lang="fr-BE" dirty="0">
                <a:latin typeface="Verdana" panose="020B0604030504040204" pitchFamily="34" charset="0"/>
                <a:ea typeface="Verdana" panose="020B0604030504040204" pitchFamily="34" charset="0"/>
              </a:rPr>
              <a:t> 	Allègement de la charge administrative ;</a:t>
            </a:r>
          </a:p>
          <a:p>
            <a:pPr lvl="1">
              <a:lnSpc>
                <a:spcPct val="120000"/>
              </a:lnSpc>
              <a:buFont typeface="Wingdings" panose="05000000000000000000" pitchFamily="2" charset="2"/>
              <a:buChar char="ü"/>
            </a:pPr>
            <a:r>
              <a:rPr lang="fr-BE" dirty="0">
                <a:latin typeface="Verdana" panose="020B0604030504040204" pitchFamily="34" charset="0"/>
                <a:ea typeface="Verdana" panose="020B0604030504040204" pitchFamily="34" charset="0"/>
              </a:rPr>
              <a:t> 	Un seul gestionnaire technique (FOREM).</a:t>
            </a:r>
          </a:p>
          <a:p>
            <a:pPr lvl="1"/>
            <a:endParaRPr lang="fr-BE" dirty="0">
              <a:latin typeface="Verdana" panose="020B0604030504040204" pitchFamily="34" charset="0"/>
              <a:ea typeface="Verdana" panose="020B0604030504040204" pitchFamily="34" charset="0"/>
            </a:endParaRPr>
          </a:p>
          <a:p>
            <a:r>
              <a:rPr lang="fr-BE" sz="1800" b="1" dirty="0">
                <a:latin typeface="Verdana" panose="020B0604030504040204" pitchFamily="34" charset="0"/>
                <a:ea typeface="Verdana" panose="020B0604030504040204" pitchFamily="34" charset="0"/>
              </a:rPr>
              <a:t>5. Equité</a:t>
            </a:r>
            <a:r>
              <a:rPr lang="fr-BE" sz="1800" dirty="0">
                <a:latin typeface="Verdana" panose="020B0604030504040204" pitchFamily="34" charset="0"/>
                <a:ea typeface="Verdana" panose="020B0604030504040204" pitchFamily="34" charset="0"/>
              </a:rPr>
              <a:t> : </a:t>
            </a:r>
          </a:p>
          <a:p>
            <a:pPr lvl="1">
              <a:lnSpc>
                <a:spcPct val="120000"/>
              </a:lnSpc>
              <a:buFont typeface="Wingdings" panose="05000000000000000000" pitchFamily="2" charset="2"/>
              <a:buChar char="ü"/>
            </a:pPr>
            <a:r>
              <a:rPr lang="fr-BE" dirty="0">
                <a:latin typeface="Verdana" panose="020B0604030504040204" pitchFamily="34" charset="0"/>
                <a:ea typeface="Verdana" panose="020B0604030504040204" pitchFamily="34" charset="0"/>
              </a:rPr>
              <a:t> 	Application objective d’une formule unique à tous les employeurs ;</a:t>
            </a:r>
          </a:p>
          <a:p>
            <a:pPr lvl="1">
              <a:lnSpc>
                <a:spcPct val="120000"/>
              </a:lnSpc>
              <a:buFont typeface="Wingdings" panose="05000000000000000000" pitchFamily="2" charset="2"/>
              <a:buChar char="ü"/>
            </a:pPr>
            <a:r>
              <a:rPr lang="fr-BE" dirty="0">
                <a:latin typeface="Verdana" panose="020B0604030504040204" pitchFamily="34" charset="0"/>
                <a:ea typeface="Verdana" panose="020B0604030504040204" pitchFamily="34" charset="0"/>
              </a:rPr>
              <a:t> 	Neutralité budgétaire « micro » : aucun employeur ne peut </a:t>
            </a:r>
            <a:r>
              <a:rPr lang="fr-BE" b="1" dirty="0">
                <a:latin typeface="Verdana" panose="020B0604030504040204" pitchFamily="34" charset="0"/>
                <a:ea typeface="Verdana" panose="020B0604030504040204" pitchFamily="34" charset="0"/>
              </a:rPr>
              <a:t>ni gagner ni perdre </a:t>
            </a:r>
            <a:r>
              <a:rPr lang="fr-BE" dirty="0">
                <a:latin typeface="Verdana" panose="020B0604030504040204" pitchFamily="34" charset="0"/>
                <a:ea typeface="Verdana" panose="020B0604030504040204" pitchFamily="34" charset="0"/>
              </a:rPr>
              <a:t>de 	moyens.</a:t>
            </a:r>
          </a:p>
          <a:p>
            <a:pPr lvl="1">
              <a:lnSpc>
                <a:spcPct val="120000"/>
              </a:lnSpc>
            </a:pPr>
            <a:endParaRPr lang="fr-BE" dirty="0">
              <a:latin typeface="Verdana" panose="020B0604030504040204" pitchFamily="34" charset="0"/>
              <a:ea typeface="Verdana" panose="020B0604030504040204" pitchFamily="34" charset="0"/>
            </a:endParaRPr>
          </a:p>
          <a:p>
            <a:pPr>
              <a:lnSpc>
                <a:spcPct val="120000"/>
              </a:lnSpc>
            </a:pPr>
            <a:r>
              <a:rPr lang="fr-BE" sz="1800" b="1" dirty="0">
                <a:latin typeface="Verdana" panose="020B0604030504040204" pitchFamily="34" charset="0"/>
                <a:ea typeface="Verdana" panose="020B0604030504040204" pitchFamily="34" charset="0"/>
              </a:rPr>
              <a:t>6. Transparence </a:t>
            </a:r>
            <a:r>
              <a:rPr lang="fr-BE" sz="1800" dirty="0">
                <a:latin typeface="Verdana" panose="020B0604030504040204" pitchFamily="34" charset="0"/>
                <a:ea typeface="Verdana" panose="020B0604030504040204" pitchFamily="34" charset="0"/>
              </a:rPr>
              <a:t>: </a:t>
            </a:r>
          </a:p>
          <a:p>
            <a:pPr lvl="1">
              <a:lnSpc>
                <a:spcPct val="120000"/>
              </a:lnSpc>
              <a:buFont typeface="Wingdings" panose="05000000000000000000" pitchFamily="2" charset="2"/>
              <a:buChar char="ü"/>
            </a:pPr>
            <a:r>
              <a:rPr lang="fr-BE" dirty="0">
                <a:latin typeface="Verdana" panose="020B0604030504040204" pitchFamily="34" charset="0"/>
                <a:ea typeface="Verdana" panose="020B0604030504040204" pitchFamily="34" charset="0"/>
              </a:rPr>
              <a:t> 	Cadastre mis à jour annuellement, disponible en ligne.</a:t>
            </a:r>
          </a:p>
          <a:p>
            <a:endParaRPr lang="fr-BE" sz="1700" dirty="0">
              <a:latin typeface="Verdana" panose="020B0604030504040204" pitchFamily="34" charset="0"/>
              <a:ea typeface="Verdana" panose="020B0604030504040204" pitchFamily="34" charset="0"/>
            </a:endParaRPr>
          </a:p>
          <a:p>
            <a:pPr marL="342900" lvl="0" indent="-342900">
              <a:lnSpc>
                <a:spcPct val="150000"/>
              </a:lnSpc>
              <a:buFont typeface="Arial" panose="020B0604020202020204" pitchFamily="34" charset="0"/>
              <a:buChar char="•"/>
              <a:defRPr/>
            </a:pPr>
            <a:endParaRPr lang="fr-BE" sz="1600" noProof="0" dirty="0">
              <a:latin typeface="Open Sans" panose="020B0606030504020204"/>
              <a:ea typeface="Open Sans Semibold" panose="020B0606030504020204" pitchFamily="34" charset="0"/>
              <a:cs typeface="Open Sans Semibold" panose="020B0606030504020204" pitchFamily="34" charset="0"/>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148969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165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Principes de la formule de calcul de la nouvelle subvention</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lnSpc>
                <a:spcPct val="100000"/>
              </a:lnSpc>
              <a:buFont typeface="Arial" panose="020B0604020202020204" pitchFamily="34" charset="0"/>
              <a:buChar char="•"/>
            </a:pPr>
            <a:r>
              <a:rPr lang="fr-BE" sz="2000" dirty="0">
                <a:latin typeface="Verdana" panose="020B0604030504040204" pitchFamily="34" charset="0"/>
                <a:ea typeface="Verdana" panose="020B0604030504040204" pitchFamily="34" charset="0"/>
              </a:rPr>
              <a:t>Convertir la subvention APE actuelle, composée de 2 volets, </a:t>
            </a:r>
            <a:r>
              <a:rPr lang="fr-BE" sz="2000" b="1" dirty="0">
                <a:latin typeface="Verdana" panose="020B0604030504040204" pitchFamily="34" charset="0"/>
                <a:ea typeface="Verdana" panose="020B0604030504040204" pitchFamily="34" charset="0"/>
              </a:rPr>
              <a:t>« point APE » </a:t>
            </a:r>
            <a:r>
              <a:rPr lang="fr-BE" sz="2000" dirty="0">
                <a:latin typeface="Verdana" panose="020B0604030504040204" pitchFamily="34" charset="0"/>
                <a:ea typeface="Verdana" panose="020B0604030504040204" pitchFamily="34" charset="0"/>
              </a:rPr>
              <a:t>et </a:t>
            </a:r>
            <a:r>
              <a:rPr lang="fr-BE" sz="2000" b="1" dirty="0">
                <a:latin typeface="Verdana" panose="020B0604030504040204" pitchFamily="34" charset="0"/>
                <a:ea typeface="Verdana" panose="020B0604030504040204" pitchFamily="34" charset="0"/>
              </a:rPr>
              <a:t>« RCSS » </a:t>
            </a:r>
            <a:r>
              <a:rPr lang="fr-BE" sz="2000" dirty="0">
                <a:latin typeface="Verdana" panose="020B0604030504040204" pitchFamily="34" charset="0"/>
                <a:ea typeface="Verdana" panose="020B0604030504040204" pitchFamily="34" charset="0"/>
              </a:rPr>
              <a:t>en </a:t>
            </a:r>
            <a:r>
              <a:rPr lang="fr-BE" sz="2000" b="1" dirty="0">
                <a:latin typeface="Verdana" panose="020B0604030504040204" pitchFamily="34" charset="0"/>
                <a:ea typeface="Verdana" panose="020B0604030504040204" pitchFamily="34" charset="0"/>
              </a:rPr>
              <a:t>une subvention annuelle unique</a:t>
            </a:r>
          </a:p>
          <a:p>
            <a:pPr>
              <a:lnSpc>
                <a:spcPct val="100000"/>
              </a:lnSpc>
            </a:pPr>
            <a:endParaRPr lang="fr-BE" sz="2000" b="1" dirty="0">
              <a:latin typeface="Verdana" panose="020B0604030504040204" pitchFamily="34" charset="0"/>
              <a:ea typeface="Verdana" panose="020B0604030504040204" pitchFamily="34" charset="0"/>
            </a:endParaRPr>
          </a:p>
          <a:p>
            <a:pPr marL="342900" indent="-342900">
              <a:lnSpc>
                <a:spcPct val="100000"/>
              </a:lnSpc>
              <a:buFont typeface="Arial" panose="020B0604020202020204" pitchFamily="34" charset="0"/>
              <a:buChar char="•"/>
            </a:pPr>
            <a:r>
              <a:rPr lang="fr-BE" sz="2000" dirty="0">
                <a:latin typeface="Verdana" panose="020B0604030504040204" pitchFamily="34" charset="0"/>
                <a:ea typeface="Verdana" panose="020B0604030504040204" pitchFamily="34" charset="0"/>
              </a:rPr>
              <a:t>Une même formule de calcul appliquée à chaque employeur ;</a:t>
            </a:r>
          </a:p>
          <a:p>
            <a:pPr>
              <a:lnSpc>
                <a:spcPct val="100000"/>
              </a:lnSpc>
            </a:pPr>
            <a:endParaRPr lang="fr-BE" sz="2000" dirty="0">
              <a:latin typeface="Verdana" panose="020B0604030504040204" pitchFamily="34" charset="0"/>
              <a:ea typeface="Verdana" panose="020B0604030504040204" pitchFamily="34" charset="0"/>
            </a:endParaRPr>
          </a:p>
          <a:p>
            <a:pPr marL="342900" indent="-342900">
              <a:lnSpc>
                <a:spcPct val="100000"/>
              </a:lnSpc>
              <a:buFont typeface="Arial" panose="020B0604020202020204" pitchFamily="34" charset="0"/>
              <a:buChar char="•"/>
            </a:pPr>
            <a:r>
              <a:rPr lang="fr-BE" sz="2000" dirty="0">
                <a:latin typeface="Verdana" panose="020B0604030504040204" pitchFamily="34" charset="0"/>
                <a:ea typeface="Verdana" panose="020B0604030504040204" pitchFamily="34" charset="0"/>
              </a:rPr>
              <a:t>Calcul distinct des </a:t>
            </a:r>
            <a:r>
              <a:rPr lang="fr-BE" sz="2000" b="1" dirty="0">
                <a:latin typeface="Verdana" panose="020B0604030504040204" pitchFamily="34" charset="0"/>
                <a:ea typeface="Verdana" panose="020B0604030504040204" pitchFamily="34" charset="0"/>
              </a:rPr>
              <a:t>2 volets « points APE » </a:t>
            </a:r>
            <a:r>
              <a:rPr lang="fr-BE" sz="2000" dirty="0">
                <a:latin typeface="Verdana" panose="020B0604030504040204" pitchFamily="34" charset="0"/>
                <a:ea typeface="Verdana" panose="020B0604030504040204" pitchFamily="34" charset="0"/>
              </a:rPr>
              <a:t>et </a:t>
            </a:r>
            <a:r>
              <a:rPr lang="fr-BE" sz="2000" b="1" dirty="0">
                <a:latin typeface="Verdana" panose="020B0604030504040204" pitchFamily="34" charset="0"/>
                <a:ea typeface="Verdana" panose="020B0604030504040204" pitchFamily="34" charset="0"/>
              </a:rPr>
              <a:t>« RCSS » </a:t>
            </a:r>
          </a:p>
          <a:p>
            <a:pPr>
              <a:lnSpc>
                <a:spcPct val="100000"/>
              </a:lnSpc>
            </a:pPr>
            <a:endParaRPr lang="fr-BE" sz="20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fr-BE" sz="2000" dirty="0">
                <a:latin typeface="Verdana" panose="020B0604030504040204" pitchFamily="34" charset="0"/>
                <a:ea typeface="Verdana" panose="020B0604030504040204" pitchFamily="34" charset="0"/>
              </a:rPr>
              <a:t>Calcul réalisé avec un </a:t>
            </a:r>
            <a:r>
              <a:rPr lang="fr-BE" sz="2000" b="1" dirty="0">
                <a:latin typeface="Verdana" panose="020B0604030504040204" pitchFamily="34" charset="0"/>
                <a:ea typeface="Verdana" panose="020B0604030504040204" pitchFamily="34" charset="0"/>
              </a:rPr>
              <a:t>« lissage » </a:t>
            </a:r>
            <a:r>
              <a:rPr lang="fr-BE" sz="2000" dirty="0">
                <a:latin typeface="Verdana" panose="020B0604030504040204" pitchFamily="34" charset="0"/>
                <a:ea typeface="Verdana" panose="020B0604030504040204" pitchFamily="34" charset="0"/>
              </a:rPr>
              <a:t>sur 3 années de référence (2017, 2018 et 2019) </a:t>
            </a:r>
          </a:p>
          <a:p>
            <a:pPr lvl="1">
              <a:buFont typeface="Symbol" panose="05050102010706020507" pitchFamily="18" charset="2"/>
              <a:buChar char="Þ"/>
            </a:pPr>
            <a:r>
              <a:rPr lang="fr-BE" sz="2000" dirty="0">
                <a:latin typeface="Verdana" panose="020B0604030504040204" pitchFamily="34" charset="0"/>
                <a:ea typeface="Verdana" panose="020B0604030504040204" pitchFamily="34" charset="0"/>
              </a:rPr>
              <a:t>neutralisation des années « difficiles » pour les employeurs ;</a:t>
            </a:r>
          </a:p>
          <a:p>
            <a:pPr lvl="1">
              <a:buFont typeface="Symbol" panose="05050102010706020507" pitchFamily="18" charset="2"/>
              <a:buChar char="Þ"/>
            </a:pPr>
            <a:r>
              <a:rPr lang="fr-BE" sz="2000" dirty="0">
                <a:latin typeface="Verdana" panose="020B0604030504040204" pitchFamily="34" charset="0"/>
                <a:ea typeface="Verdana" panose="020B0604030504040204" pitchFamily="34" charset="0"/>
              </a:rPr>
              <a:t>au plus proche de la réalité de chaque employeur</a:t>
            </a:r>
          </a:p>
          <a:p>
            <a:pPr lvl="1"/>
            <a:endParaRPr lang="fr-BE" sz="20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fr-BE" sz="2000" b="1" dirty="0">
                <a:latin typeface="Verdana" panose="020B0604030504040204" pitchFamily="34" charset="0"/>
                <a:ea typeface="Verdana" panose="020B0604030504040204" pitchFamily="34" charset="0"/>
              </a:rPr>
              <a:t>Ajustements</a:t>
            </a:r>
            <a:r>
              <a:rPr lang="fr-BE" sz="2000" dirty="0">
                <a:latin typeface="Verdana" panose="020B0604030504040204" pitchFamily="34" charset="0"/>
                <a:ea typeface="Verdana" panose="020B0604030504040204" pitchFamily="34" charset="0"/>
              </a:rPr>
              <a:t> prévus afin de prendre en compte les situations particulières rencontrés par les employeurs</a:t>
            </a:r>
          </a:p>
          <a:p>
            <a:pPr fontAlgn="base">
              <a:lnSpc>
                <a:spcPct val="150000"/>
              </a:lnSpc>
            </a:pPr>
            <a:endParaRPr lang="fr-BE" sz="1600" dirty="0">
              <a:latin typeface="Open Sans" panose="020B0606030504020204"/>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231603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Formule de calcul : volet « points APE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14:m>
                  <m:oMathPara xmlns:m="http://schemas.openxmlformats.org/officeDocument/2006/math">
                    <m:oMathParaPr>
                      <m:jc m:val="centerGroup"/>
                    </m:oMathParaPr>
                    <m:oMath xmlns:m="http://schemas.openxmlformats.org/officeDocument/2006/math">
                      <m:r>
                        <a:rPr lang="fr-BE" sz="3600" b="1" i="1">
                          <a:latin typeface="Cambria Math" panose="02040503050406030204" pitchFamily="18" charset="0"/>
                        </a:rPr>
                        <m:t>𝑽</m:t>
                      </m:r>
                      <m:r>
                        <a:rPr lang="fr-BE" sz="3600" b="1" i="1">
                          <a:latin typeface="Cambria Math" panose="02040503050406030204" pitchFamily="18" charset="0"/>
                        </a:rPr>
                        <m:t>𝟏</m:t>
                      </m:r>
                      <m:r>
                        <a:rPr lang="fr-BE" sz="3600" b="1" i="1">
                          <a:latin typeface="Cambria Math" panose="02040503050406030204" pitchFamily="18" charset="0"/>
                        </a:rPr>
                        <m:t>=</m:t>
                      </m:r>
                      <m:r>
                        <a:rPr lang="fr-BE" sz="3600" b="1" i="1">
                          <a:latin typeface="Cambria Math" panose="02040503050406030204" pitchFamily="18" charset="0"/>
                        </a:rPr>
                        <m:t>𝒂</m:t>
                      </m:r>
                      <m:r>
                        <a:rPr lang="fr-BE" sz="3600" b="1" i="1">
                          <a:latin typeface="Cambria Math" panose="02040503050406030204" pitchFamily="18" charset="0"/>
                        </a:rPr>
                        <m:t> ∗</m:t>
                      </m:r>
                      <m:r>
                        <a:rPr lang="fr-BE" sz="3600" b="1" i="1">
                          <a:latin typeface="Cambria Math" panose="02040503050406030204" pitchFamily="18" charset="0"/>
                        </a:rPr>
                        <m:t>𝒃</m:t>
                      </m:r>
                      <m:r>
                        <a:rPr lang="fr-BE" sz="3600" b="1" i="1">
                          <a:latin typeface="Cambria Math" panose="02040503050406030204" pitchFamily="18" charset="0"/>
                        </a:rPr>
                        <m:t>∗ </m:t>
                      </m:r>
                      <m:r>
                        <a:rPr lang="fr-BE" sz="3600" b="1" i="1">
                          <a:latin typeface="Cambria Math" panose="02040503050406030204" pitchFamily="18" charset="0"/>
                        </a:rPr>
                        <m:t>𝒄</m:t>
                      </m:r>
                    </m:oMath>
                  </m:oMathPara>
                </a14:m>
                <a:endParaRPr lang="fr-BE" sz="3600" b="1" dirty="0">
                  <a:latin typeface="Verdana" panose="020B0604030504040204" pitchFamily="34" charset="0"/>
                  <a:ea typeface="Verdana" panose="020B0604030504040204" pitchFamily="34" charset="0"/>
                </a:endParaRPr>
              </a:p>
              <a:p>
                <a:endParaRPr lang="fr-BE" sz="2000" u="sng" dirty="0">
                  <a:latin typeface="Verdana" panose="020B0604030504040204" pitchFamily="34" charset="0"/>
                  <a:ea typeface="Verdana" panose="020B0604030504040204" pitchFamily="34" charset="0"/>
                </a:endParaRPr>
              </a:p>
              <a:p>
                <a:r>
                  <a:rPr lang="fr-BE" sz="2000" dirty="0">
                    <a:latin typeface="Verdana" panose="020B0604030504040204" pitchFamily="34" charset="0"/>
                    <a:ea typeface="Verdana" panose="020B0604030504040204" pitchFamily="34" charset="0"/>
                  </a:rPr>
                  <a:t>	</a:t>
                </a:r>
                <a:r>
                  <a:rPr lang="fr-BE" sz="2000" u="sng" dirty="0">
                    <a:latin typeface="Verdana" panose="020B0604030504040204" pitchFamily="34" charset="0"/>
                    <a:ea typeface="Verdana" panose="020B0604030504040204" pitchFamily="34" charset="0"/>
                  </a:rPr>
                  <a:t>Où, pour chaque employeur</a:t>
                </a:r>
                <a:r>
                  <a:rPr lang="fr-BE" sz="2000" dirty="0">
                    <a:latin typeface="Verdana" panose="020B0604030504040204" pitchFamily="34" charset="0"/>
                    <a:ea typeface="Verdana" panose="020B0604030504040204" pitchFamily="34" charset="0"/>
                  </a:rPr>
                  <a:t>,</a:t>
                </a:r>
              </a:p>
              <a:p>
                <a:endParaRPr lang="fr-BE" sz="2000" b="1" dirty="0">
                  <a:solidFill>
                    <a:srgbClr val="FF0000"/>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fr-BE" sz="2000" b="1" dirty="0">
                    <a:solidFill>
                      <a:srgbClr val="FF0000"/>
                    </a:solidFill>
                    <a:latin typeface="Verdana" panose="020B0604030504040204" pitchFamily="34" charset="0"/>
                    <a:ea typeface="Verdana" panose="020B0604030504040204" pitchFamily="34" charset="0"/>
                  </a:rPr>
                  <a:t>a</a:t>
                </a:r>
                <a:r>
                  <a:rPr lang="fr-BE" sz="2000" dirty="0">
                    <a:latin typeface="Verdana" panose="020B0604030504040204" pitchFamily="34" charset="0"/>
                    <a:ea typeface="Verdana" panose="020B0604030504040204" pitchFamily="34" charset="0"/>
                  </a:rPr>
                  <a:t> = le nombre de points APE octroyé à l’employeur à la veille de la réforme (</a:t>
                </a:r>
                <a:r>
                  <a:rPr lang="fr-BE" sz="2000" i="1" dirty="0">
                    <a:latin typeface="Verdana" panose="020B0604030504040204" pitchFamily="34" charset="0"/>
                    <a:ea typeface="Verdana" panose="020B0604030504040204" pitchFamily="34" charset="0"/>
                  </a:rPr>
                  <a:t>30.09.2021</a:t>
                </a:r>
                <a:r>
                  <a:rPr lang="fr-BE" sz="2000" dirty="0">
                    <a:latin typeface="Verdana" panose="020B0604030504040204" pitchFamily="34" charset="0"/>
                    <a:ea typeface="Verdana" panose="020B0604030504040204" pitchFamily="34" charset="0"/>
                  </a:rPr>
                  <a:t>) ;</a:t>
                </a:r>
              </a:p>
              <a:p>
                <a:endParaRPr lang="fr-BE" sz="20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fr-BE" sz="2000" b="1" dirty="0">
                    <a:solidFill>
                      <a:srgbClr val="FF0000"/>
                    </a:solidFill>
                    <a:latin typeface="Verdana" panose="020B0604030504040204" pitchFamily="34" charset="0"/>
                    <a:ea typeface="Verdana" panose="020B0604030504040204" pitchFamily="34" charset="0"/>
                  </a:rPr>
                  <a:t>b</a:t>
                </a:r>
                <a:r>
                  <a:rPr lang="fr-BE" sz="2000" dirty="0">
                    <a:latin typeface="Verdana" panose="020B0604030504040204" pitchFamily="34" charset="0"/>
                    <a:ea typeface="Verdana" panose="020B0604030504040204" pitchFamily="34" charset="0"/>
                  </a:rPr>
                  <a:t> = la valeur théorique du point APE en 2022, déterminée suivant les règles d’indexation en vigueur ;</a:t>
                </a:r>
              </a:p>
              <a:p>
                <a:endParaRPr lang="fr-BE" sz="20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fr-BE" sz="2000" b="1" dirty="0">
                    <a:solidFill>
                      <a:srgbClr val="FF0000"/>
                    </a:solidFill>
                    <a:latin typeface="Verdana" panose="020B0604030504040204" pitchFamily="34" charset="0"/>
                    <a:ea typeface="Verdana" panose="020B0604030504040204" pitchFamily="34" charset="0"/>
                  </a:rPr>
                  <a:t>c</a:t>
                </a:r>
                <a:r>
                  <a:rPr lang="fr-BE" sz="2000" dirty="0">
                    <a:latin typeface="Verdana" panose="020B0604030504040204" pitchFamily="34" charset="0"/>
                    <a:ea typeface="Verdana" panose="020B0604030504040204" pitchFamily="34" charset="0"/>
                  </a:rPr>
                  <a:t> = le taux de subventionnement moyen des points APE sur 3 années de référence – 2017, 2018 et 2019 (calculé en divisant le nombre de points subventionnés par le nombre de points octroyés durant la période) </a:t>
                </a:r>
              </a:p>
            </p:txBody>
          </p:sp>
        </mc:Choice>
        <mc:Fallback xmlns="">
          <p:sp>
            <p:nvSpPr>
              <p:cNvPr id="17" name="Titre 1">
                <a:extLst>
                  <a:ext uri="{FF2B5EF4-FFF2-40B4-BE49-F238E27FC236}">
                    <a16:creationId xmlns:a16="http://schemas.microsoft.com/office/drawing/2014/main" id="{501FEF88-CE72-464D-91E3-09E32BB4B5EC}"/>
                  </a:ext>
                </a:extLst>
              </p:cNvPr>
              <p:cNvSpPr txBox="1">
                <a:spLocks noRot="1" noChangeAspect="1" noMove="1" noResize="1" noEditPoints="1" noAdjustHandles="1" noChangeArrowheads="1" noChangeShapeType="1" noTextEdit="1"/>
              </p:cNvSpPr>
              <p:nvPr/>
            </p:nvSpPr>
            <p:spPr>
              <a:xfrm>
                <a:off x="890677" y="1636450"/>
                <a:ext cx="11013455" cy="4341017"/>
              </a:xfrm>
              <a:prstGeom prst="rect">
                <a:avLst/>
              </a:prstGeom>
              <a:blipFill>
                <a:blip r:embed="rId3"/>
                <a:stretch>
                  <a:fillRect l="-498"/>
                </a:stretch>
              </a:blipFill>
            </p:spPr>
            <p:txBody>
              <a:bodyPr/>
              <a:lstStyle/>
              <a:p>
                <a:r>
                  <a:rPr lang="fr-BE">
                    <a:noFill/>
                  </a:rPr>
                  <a:t> </a:t>
                </a:r>
              </a:p>
            </p:txBody>
          </p:sp>
        </mc:Fallback>
      </mc:AlternateContent>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4"/>
          <a:srcRect r="24427" b="8073"/>
          <a:stretch/>
        </p:blipFill>
        <p:spPr>
          <a:xfrm>
            <a:off x="0" y="5565553"/>
            <a:ext cx="775855" cy="1218559"/>
          </a:xfrm>
          <a:prstGeom prst="rect">
            <a:avLst/>
          </a:prstGeom>
        </p:spPr>
      </p:pic>
    </p:spTree>
    <p:extLst>
      <p:ext uri="{BB962C8B-B14F-4D97-AF65-F5344CB8AC3E}">
        <p14:creationId xmlns:p14="http://schemas.microsoft.com/office/powerpoint/2010/main" val="340535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Formule de calcul : volet « RCSS »</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47336"/>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14:m>
                  <m:oMathPara xmlns:m="http://schemas.openxmlformats.org/officeDocument/2006/math">
                    <m:oMathParaPr>
                      <m:jc m:val="centerGroup"/>
                    </m:oMathParaPr>
                    <m:oMath xmlns:m="http://schemas.openxmlformats.org/officeDocument/2006/math">
                      <m:r>
                        <a:rPr lang="fr-BE" sz="3600" b="1" i="1">
                          <a:latin typeface="Cambria Math" panose="02040503050406030204" pitchFamily="18" charset="0"/>
                        </a:rPr>
                        <m:t>𝑽</m:t>
                      </m:r>
                      <m:r>
                        <a:rPr lang="fr-BE" sz="3600" b="1" i="1">
                          <a:latin typeface="Cambria Math" panose="02040503050406030204" pitchFamily="18" charset="0"/>
                        </a:rPr>
                        <m:t>𝟐</m:t>
                      </m:r>
                      <m:r>
                        <a:rPr lang="fr-BE" sz="3600" b="1" i="1">
                          <a:latin typeface="Cambria Math" panose="02040503050406030204" pitchFamily="18" charset="0"/>
                        </a:rPr>
                        <m:t>=</m:t>
                      </m:r>
                      <m:r>
                        <a:rPr lang="fr-BE" sz="3600" b="1" i="1">
                          <a:latin typeface="Cambria Math" panose="02040503050406030204" pitchFamily="18" charset="0"/>
                        </a:rPr>
                        <m:t>𝒅</m:t>
                      </m:r>
                      <m:r>
                        <a:rPr lang="fr-BE" sz="3600" b="1" i="1">
                          <a:latin typeface="Cambria Math" panose="02040503050406030204" pitchFamily="18" charset="0"/>
                        </a:rPr>
                        <m:t>∗</m:t>
                      </m:r>
                      <m:r>
                        <a:rPr lang="fr-BE" sz="3600" b="1" i="1">
                          <a:latin typeface="Cambria Math" panose="02040503050406030204" pitchFamily="18" charset="0"/>
                        </a:rPr>
                        <m:t>𝒆</m:t>
                      </m:r>
                      <m:r>
                        <a:rPr lang="fr-BE" sz="3600" b="1" i="1">
                          <a:latin typeface="Cambria Math" panose="02040503050406030204" pitchFamily="18" charset="0"/>
                        </a:rPr>
                        <m:t>∗ </m:t>
                      </m:r>
                      <m:r>
                        <a:rPr lang="fr-BE" sz="3600" b="1" i="1">
                          <a:latin typeface="Cambria Math" panose="02040503050406030204" pitchFamily="18" charset="0"/>
                        </a:rPr>
                        <m:t>𝒇</m:t>
                      </m:r>
                      <m:r>
                        <a:rPr lang="fr-BE" sz="3600" b="1" i="1">
                          <a:latin typeface="Cambria Math" panose="02040503050406030204" pitchFamily="18" charset="0"/>
                        </a:rPr>
                        <m:t> ∗</m:t>
                      </m:r>
                      <m:r>
                        <a:rPr lang="fr-BE" sz="3600" b="1" i="1">
                          <a:latin typeface="Cambria Math" panose="02040503050406030204" pitchFamily="18" charset="0"/>
                        </a:rPr>
                        <m:t>𝒈</m:t>
                      </m:r>
                    </m:oMath>
                  </m:oMathPara>
                </a14:m>
                <a:endParaRPr lang="fr-BE" sz="3600" b="1" dirty="0"/>
              </a:p>
              <a:p>
                <a:endParaRPr lang="fr-BE" sz="2400" u="sng" dirty="0"/>
              </a:p>
              <a:p>
                <a:r>
                  <a:rPr lang="fr-BE" sz="2400" dirty="0"/>
                  <a:t>	</a:t>
                </a:r>
                <a:r>
                  <a:rPr lang="fr-BE" sz="1800" u="sng" dirty="0">
                    <a:latin typeface="Verdana" panose="020B0604030504040204" pitchFamily="34" charset="0"/>
                    <a:ea typeface="Verdana" panose="020B0604030504040204" pitchFamily="34" charset="0"/>
                  </a:rPr>
                  <a:t>Où, pour chaque employeur</a:t>
                </a:r>
                <a:r>
                  <a:rPr lang="fr-BE" sz="1800" dirty="0">
                    <a:latin typeface="Verdana" panose="020B0604030504040204" pitchFamily="34" charset="0"/>
                    <a:ea typeface="Verdana" panose="020B0604030504040204" pitchFamily="34" charset="0"/>
                  </a:rPr>
                  <a:t>,</a:t>
                </a:r>
              </a:p>
              <a:p>
                <a:endParaRPr lang="fr-BE" sz="1800" dirty="0">
                  <a:latin typeface="Verdana" panose="020B0604030504040204" pitchFamily="34" charset="0"/>
                  <a:ea typeface="Verdana" panose="020B0604030504040204" pitchFamily="34" charset="0"/>
                </a:endParaRPr>
              </a:p>
              <a:p>
                <a:pPr algn="just"/>
                <a:r>
                  <a:rPr lang="fr-BE" sz="1800" b="1" dirty="0">
                    <a:solidFill>
                      <a:srgbClr val="FF0000"/>
                    </a:solidFill>
                    <a:latin typeface="Verdana" panose="020B0604030504040204" pitchFamily="34" charset="0"/>
                    <a:ea typeface="Verdana" panose="020B0604030504040204" pitchFamily="34" charset="0"/>
                  </a:rPr>
                  <a:t>d </a:t>
                </a:r>
                <a:r>
                  <a:rPr lang="fr-BE" sz="1800" dirty="0">
                    <a:latin typeface="Verdana" panose="020B0604030504040204" pitchFamily="34" charset="0"/>
                    <a:ea typeface="Verdana" panose="020B0604030504040204" pitchFamily="34" charset="0"/>
                  </a:rPr>
                  <a:t>= le nombre d’ETP sous contrat de travail APE chez l’employeur l’année précédant la réforme (entre le 1</a:t>
                </a:r>
                <a:r>
                  <a:rPr lang="fr-BE" sz="1800" baseline="30000" dirty="0">
                    <a:latin typeface="Verdana" panose="020B0604030504040204" pitchFamily="34" charset="0"/>
                    <a:ea typeface="Verdana" panose="020B0604030504040204" pitchFamily="34" charset="0"/>
                  </a:rPr>
                  <a:t>er</a:t>
                </a:r>
                <a:r>
                  <a:rPr lang="fr-BE" sz="1800" dirty="0">
                    <a:latin typeface="Verdana" panose="020B0604030504040204" pitchFamily="34" charset="0"/>
                    <a:ea typeface="Verdana" panose="020B0604030504040204" pitchFamily="34" charset="0"/>
                  </a:rPr>
                  <a:t> octobre 2020 et le 30 septembre 2021) ;</a:t>
                </a:r>
              </a:p>
              <a:p>
                <a:pPr algn="just"/>
                <a:endParaRPr lang="fr-BE" sz="1800" dirty="0">
                  <a:latin typeface="Verdana" panose="020B0604030504040204" pitchFamily="34" charset="0"/>
                  <a:ea typeface="Verdana" panose="020B0604030504040204" pitchFamily="34" charset="0"/>
                </a:endParaRPr>
              </a:p>
              <a:p>
                <a:r>
                  <a:rPr lang="fr-BE" sz="1800" b="1" dirty="0">
                    <a:solidFill>
                      <a:srgbClr val="FF0000"/>
                    </a:solidFill>
                    <a:latin typeface="Verdana" panose="020B0604030504040204" pitchFamily="34" charset="0"/>
                    <a:ea typeface="Verdana" panose="020B0604030504040204" pitchFamily="34" charset="0"/>
                  </a:rPr>
                  <a:t>e </a:t>
                </a:r>
                <a:r>
                  <a:rPr lang="fr-BE" sz="1800" dirty="0">
                    <a:latin typeface="Verdana" panose="020B0604030504040204" pitchFamily="34" charset="0"/>
                    <a:ea typeface="Verdana" panose="020B0604030504040204" pitchFamily="34" charset="0"/>
                  </a:rPr>
                  <a:t>= montant annuel moyen de RCSS par ETP subventionné, sur les 3 années de référence (calculé en divisant la somme des RCSS pour l’employeur par la somme des ETP subventionnés sur la période) ;</a:t>
                </a:r>
              </a:p>
              <a:p>
                <a:endParaRPr lang="fr-BE" sz="1800" dirty="0">
                  <a:latin typeface="Verdana" panose="020B0604030504040204" pitchFamily="34" charset="0"/>
                  <a:ea typeface="Verdana" panose="020B0604030504040204" pitchFamily="34" charset="0"/>
                </a:endParaRPr>
              </a:p>
              <a:p>
                <a:pPr algn="just"/>
                <a:r>
                  <a:rPr lang="fr-BE" sz="1800" b="1" dirty="0">
                    <a:solidFill>
                      <a:srgbClr val="FF0000"/>
                    </a:solidFill>
                    <a:latin typeface="Verdana" panose="020B0604030504040204" pitchFamily="34" charset="0"/>
                    <a:ea typeface="Verdana" panose="020B0604030504040204" pitchFamily="34" charset="0"/>
                  </a:rPr>
                  <a:t>f</a:t>
                </a:r>
                <a:r>
                  <a:rPr lang="fr-BE" sz="1800" dirty="0">
                    <a:latin typeface="Verdana" panose="020B0604030504040204" pitchFamily="34" charset="0"/>
                    <a:ea typeface="Verdana" panose="020B0604030504040204" pitchFamily="34" charset="0"/>
                  </a:rPr>
                  <a:t> = taux d’occupation moyen sur les 3 années de référence ;</a:t>
                </a:r>
              </a:p>
              <a:p>
                <a:pPr algn="just"/>
                <a:endParaRPr lang="fr-BE" sz="1800" dirty="0">
                  <a:latin typeface="Verdana" panose="020B0604030504040204" pitchFamily="34" charset="0"/>
                  <a:ea typeface="Verdana" panose="020B0604030504040204" pitchFamily="34" charset="0"/>
                </a:endParaRPr>
              </a:p>
              <a:p>
                <a:pPr algn="just"/>
                <a:r>
                  <a:rPr lang="fr-BE" sz="1800" b="1" dirty="0">
                    <a:solidFill>
                      <a:srgbClr val="FF0000"/>
                    </a:solidFill>
                    <a:latin typeface="Verdana" panose="020B0604030504040204" pitchFamily="34" charset="0"/>
                    <a:ea typeface="Verdana" panose="020B0604030504040204" pitchFamily="34" charset="0"/>
                  </a:rPr>
                  <a:t>g</a:t>
                </a:r>
                <a:r>
                  <a:rPr lang="fr-BE" sz="1800" dirty="0">
                    <a:latin typeface="Verdana" panose="020B0604030504040204" pitchFamily="34" charset="0"/>
                    <a:ea typeface="Verdana" panose="020B0604030504040204" pitchFamily="34" charset="0"/>
                  </a:rPr>
                  <a:t> = variable permettant de tenir compte de l’indexation des RCSS entre les années de référence et l’entrée en vigueur de la reforme. </a:t>
                </a:r>
              </a:p>
              <a:p>
                <a:pPr lvl="0" fontAlgn="base">
                  <a:lnSpc>
                    <a:spcPct val="150000"/>
                  </a:lnSpc>
                </a:pPr>
                <a:endParaRPr lang="fr-BE" sz="1600" dirty="0">
                  <a:latin typeface="Open Sans" panose="020B0606030504020204"/>
                </a:endParaRPr>
              </a:p>
            </p:txBody>
          </p:sp>
        </mc:Choice>
        <mc:Fallback xmlns="">
          <p:sp>
            <p:nvSpPr>
              <p:cNvPr id="17" name="Titre 1">
                <a:extLst>
                  <a:ext uri="{FF2B5EF4-FFF2-40B4-BE49-F238E27FC236}">
                    <a16:creationId xmlns:a16="http://schemas.microsoft.com/office/drawing/2014/main" id="{501FEF88-CE72-464D-91E3-09E32BB4B5EC}"/>
                  </a:ext>
                </a:extLst>
              </p:cNvPr>
              <p:cNvSpPr txBox="1">
                <a:spLocks noRot="1" noChangeAspect="1" noMove="1" noResize="1" noEditPoints="1" noAdjustHandles="1" noChangeArrowheads="1" noChangeShapeType="1" noTextEdit="1"/>
              </p:cNvSpPr>
              <p:nvPr/>
            </p:nvSpPr>
            <p:spPr>
              <a:xfrm>
                <a:off x="890677" y="1647336"/>
                <a:ext cx="11013455" cy="4341017"/>
              </a:xfrm>
              <a:prstGeom prst="rect">
                <a:avLst/>
              </a:prstGeom>
              <a:blipFill>
                <a:blip r:embed="rId3"/>
                <a:stretch>
                  <a:fillRect l="-443" r="-498"/>
                </a:stretch>
              </a:blipFill>
            </p:spPr>
            <p:txBody>
              <a:bodyPr/>
              <a:lstStyle/>
              <a:p>
                <a:r>
                  <a:rPr lang="fr-BE">
                    <a:noFill/>
                  </a:rPr>
                  <a:t> </a:t>
                </a:r>
              </a:p>
            </p:txBody>
          </p:sp>
        </mc:Fallback>
      </mc:AlternateContent>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4"/>
          <a:srcRect r="24427" b="8073"/>
          <a:stretch/>
        </p:blipFill>
        <p:spPr>
          <a:xfrm>
            <a:off x="0" y="5565553"/>
            <a:ext cx="775855" cy="1218559"/>
          </a:xfrm>
          <a:prstGeom prst="rect">
            <a:avLst/>
          </a:prstGeom>
        </p:spPr>
      </p:pic>
    </p:spTree>
    <p:extLst>
      <p:ext uri="{BB962C8B-B14F-4D97-AF65-F5344CB8AC3E}">
        <p14:creationId xmlns:p14="http://schemas.microsoft.com/office/powerpoint/2010/main" val="183540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Formule de calcul : ajustements</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83836" y="569872"/>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33400" lvl="1" algn="just">
              <a:lnSpc>
                <a:spcPct val="120000"/>
              </a:lnSpc>
            </a:pPr>
            <a:r>
              <a:rPr lang="fr-BE" sz="1500" b="1" dirty="0">
                <a:latin typeface="Verdana" panose="020B0604030504040204" pitchFamily="34" charset="0"/>
                <a:ea typeface="Verdana" panose="020B0604030504040204" pitchFamily="34" charset="0"/>
              </a:rPr>
              <a:t>Risque 1 : </a:t>
            </a:r>
            <a:r>
              <a:rPr lang="fr-BE" sz="1500" dirty="0">
                <a:latin typeface="Verdana" panose="020B0604030504040204" pitchFamily="34" charset="0"/>
                <a:ea typeface="Verdana" panose="020B0604030504040204" pitchFamily="34" charset="0"/>
              </a:rPr>
              <a:t>le lissage sur 3 années de référence peut s’avérer insuffisant dans certaines situations particulière rencontrées par les employeurs:</a:t>
            </a:r>
            <a:endParaRPr lang="fr-BE" sz="1500" b="1" dirty="0">
              <a:latin typeface="Verdana" panose="020B0604030504040204" pitchFamily="34" charset="0"/>
              <a:ea typeface="Verdana" panose="020B0604030504040204" pitchFamily="34" charset="0"/>
            </a:endParaRPr>
          </a:p>
          <a:p>
            <a:pPr marL="1276350" lvl="2" indent="-285750" algn="just">
              <a:lnSpc>
                <a:spcPct val="120000"/>
              </a:lnSpc>
              <a:buFont typeface="Arial" panose="020B0604020202020204" pitchFamily="34" charset="0"/>
              <a:buChar char="•"/>
            </a:pPr>
            <a:r>
              <a:rPr lang="fr-BE" sz="1500" dirty="0">
                <a:latin typeface="Verdana" panose="020B0604030504040204" pitchFamily="34" charset="0"/>
                <a:ea typeface="Verdana" panose="020B0604030504040204" pitchFamily="34" charset="0"/>
              </a:rPr>
              <a:t>Employeur ayant rencontré des difficultés particulières durant la période de référence ;</a:t>
            </a:r>
          </a:p>
          <a:p>
            <a:pPr marL="1276350" lvl="2" indent="-285750" algn="just">
              <a:lnSpc>
                <a:spcPct val="120000"/>
              </a:lnSpc>
              <a:buFont typeface="Arial" panose="020B0604020202020204" pitchFamily="34" charset="0"/>
              <a:buChar char="•"/>
            </a:pPr>
            <a:r>
              <a:rPr lang="fr-BE" sz="1500" dirty="0">
                <a:latin typeface="Verdana" panose="020B0604030504040204" pitchFamily="34" charset="0"/>
                <a:ea typeface="Verdana" panose="020B0604030504040204" pitchFamily="34" charset="0"/>
              </a:rPr>
              <a:t>Non prise en compte du délai de remplacement des travailleurs ;</a:t>
            </a:r>
          </a:p>
          <a:p>
            <a:pPr marL="1276350" lvl="2" indent="-285750" algn="just">
              <a:lnSpc>
                <a:spcPct val="120000"/>
              </a:lnSpc>
              <a:buFont typeface="Arial" panose="020B0604020202020204" pitchFamily="34" charset="0"/>
              <a:buChar char="•"/>
            </a:pPr>
            <a:r>
              <a:rPr lang="fr-BE" sz="1500" dirty="0">
                <a:latin typeface="Verdana" panose="020B0604030504040204" pitchFamily="34" charset="0"/>
                <a:ea typeface="Verdana" panose="020B0604030504040204" pitchFamily="34" charset="0"/>
              </a:rPr>
              <a:t>Très petites structures plus fortement impactées, et subventionnement potentiellement insuffisant.</a:t>
            </a:r>
          </a:p>
          <a:p>
            <a:pPr marL="990600" lvl="2" algn="just">
              <a:lnSpc>
                <a:spcPct val="120000"/>
              </a:lnSpc>
            </a:pPr>
            <a:endParaRPr lang="fr-BE" sz="1500" dirty="0">
              <a:latin typeface="Verdana" panose="020B0604030504040204" pitchFamily="34" charset="0"/>
              <a:ea typeface="Verdana" panose="020B0604030504040204" pitchFamily="34" charset="0"/>
            </a:endParaRPr>
          </a:p>
          <a:p>
            <a:pPr marL="819150" lvl="1" indent="-285750" algn="just">
              <a:lnSpc>
                <a:spcPct val="120000"/>
              </a:lnSpc>
              <a:buFont typeface="Wingdings" panose="05000000000000000000" pitchFamily="2" charset="2"/>
              <a:buChar char="à"/>
            </a:pPr>
            <a:r>
              <a:rPr lang="fr-BE" sz="1500" b="1" dirty="0">
                <a:latin typeface="Verdana" panose="020B0604030504040204" pitchFamily="34" charset="0"/>
                <a:ea typeface="Verdana" panose="020B0604030504040204" pitchFamily="34" charset="0"/>
                <a:sym typeface="Wingdings" panose="05000000000000000000" pitchFamily="2" charset="2"/>
              </a:rPr>
              <a:t>2</a:t>
            </a:r>
            <a:r>
              <a:rPr lang="fr-BE" sz="1500" b="1" dirty="0">
                <a:latin typeface="Verdana" panose="020B0604030504040204" pitchFamily="34" charset="0"/>
                <a:ea typeface="Verdana" panose="020B0604030504040204" pitchFamily="34" charset="0"/>
              </a:rPr>
              <a:t> ajustements </a:t>
            </a:r>
            <a:r>
              <a:rPr lang="fr-BE" sz="1500" dirty="0">
                <a:latin typeface="Verdana" panose="020B0604030504040204" pitchFamily="34" charset="0"/>
                <a:ea typeface="Verdana" panose="020B0604030504040204" pitchFamily="34" charset="0"/>
              </a:rPr>
              <a:t>pour les employeurs touchés par ces situations particulières:</a:t>
            </a:r>
          </a:p>
          <a:p>
            <a:pPr marL="819150" lvl="1" indent="-285750" algn="just">
              <a:lnSpc>
                <a:spcPct val="120000"/>
              </a:lnSpc>
              <a:buFont typeface="Arial" panose="020B0604020202020204" pitchFamily="34" charset="0"/>
              <a:buChar char="•"/>
            </a:pPr>
            <a:r>
              <a:rPr lang="fr-BE" sz="1500" u="sng" dirty="0">
                <a:latin typeface="Verdana" panose="020B0604030504040204" pitchFamily="34" charset="0"/>
                <a:ea typeface="Verdana" panose="020B0604030504040204" pitchFamily="34" charset="0"/>
              </a:rPr>
              <a:t>C et F </a:t>
            </a:r>
            <a:r>
              <a:rPr lang="fr-BE" sz="1500" dirty="0">
                <a:latin typeface="Verdana" panose="020B0604030504040204" pitchFamily="34" charset="0"/>
                <a:ea typeface="Verdana" panose="020B0604030504040204" pitchFamily="34" charset="0"/>
              </a:rPr>
              <a:t>: si le taux de subventionnement (C) ou le taux d’occupation (F) d’un employeur, basé sur les trois années de référence, est inférieur au taux moyen du secteur, alors le taux est recalculé sur la base des deux meilleures années, sans pouvoir dépasser le taux moyen du secteur ;</a:t>
            </a:r>
          </a:p>
          <a:p>
            <a:pPr marL="819150" lvl="1" indent="-285750" algn="just">
              <a:lnSpc>
                <a:spcPct val="120000"/>
              </a:lnSpc>
              <a:buFont typeface="Arial" panose="020B0604020202020204" pitchFamily="34" charset="0"/>
              <a:buChar char="•"/>
            </a:pPr>
            <a:r>
              <a:rPr lang="fr-BE" sz="1500" u="sng" dirty="0">
                <a:latin typeface="Verdana" panose="020B0604030504040204" pitchFamily="34" charset="0"/>
                <a:ea typeface="Verdana" panose="020B0604030504040204" pitchFamily="34" charset="0"/>
              </a:rPr>
              <a:t>D</a:t>
            </a:r>
            <a:r>
              <a:rPr lang="fr-BE" sz="1500" dirty="0">
                <a:latin typeface="Verdana" panose="020B0604030504040204" pitchFamily="34" charset="0"/>
                <a:ea typeface="Verdana" panose="020B0604030504040204" pitchFamily="34" charset="0"/>
              </a:rPr>
              <a:t> : détermination d’un double plancher </a:t>
            </a:r>
            <a:r>
              <a:rPr lang="fr-BE" sz="1500" b="1" dirty="0">
                <a:latin typeface="Verdana" panose="020B0604030504040204" pitchFamily="34" charset="0"/>
                <a:ea typeface="Verdana" panose="020B0604030504040204" pitchFamily="34" charset="0"/>
              </a:rPr>
              <a:t>minimum,</a:t>
            </a:r>
            <a:r>
              <a:rPr lang="fr-BE" sz="1500" dirty="0">
                <a:latin typeface="Verdana" panose="020B0604030504040204" pitchFamily="34" charset="0"/>
                <a:ea typeface="Verdana" panose="020B0604030504040204" pitchFamily="34" charset="0"/>
              </a:rPr>
              <a:t> sous lequel le nombre d’ETP réalisé ne peut pas descendre:</a:t>
            </a:r>
          </a:p>
          <a:p>
            <a:pPr marL="1276350" lvl="2" indent="-285750" algn="just">
              <a:lnSpc>
                <a:spcPct val="120000"/>
              </a:lnSpc>
              <a:buFont typeface="Courier New" panose="02070309020205020404" pitchFamily="49" charset="0"/>
              <a:buChar char="o"/>
            </a:pPr>
            <a:r>
              <a:rPr lang="fr-BE" sz="1500" dirty="0">
                <a:latin typeface="Verdana" panose="020B0604030504040204" pitchFamily="34" charset="0"/>
                <a:ea typeface="Verdana" panose="020B0604030504040204" pitchFamily="34" charset="0"/>
              </a:rPr>
              <a:t>Plancher 1 : D ne peut être inférieure au nombre minimum d’ETP pour lesquels la subvention est actuellement octroyée à l’employeur ;</a:t>
            </a:r>
          </a:p>
          <a:p>
            <a:pPr marL="1276350" lvl="2" indent="-285750" algn="just">
              <a:lnSpc>
                <a:spcPct val="120000"/>
              </a:lnSpc>
              <a:buFont typeface="Courier New" panose="02070309020205020404" pitchFamily="49" charset="0"/>
              <a:buChar char="o"/>
            </a:pPr>
            <a:r>
              <a:rPr lang="fr-BE" sz="1500" dirty="0">
                <a:latin typeface="Verdana" panose="020B0604030504040204" pitchFamily="34" charset="0"/>
                <a:ea typeface="Verdana" panose="020B0604030504040204" pitchFamily="34" charset="0"/>
              </a:rPr>
              <a:t>Plancher 2 : D ne peut être inférieure au nombre de points octroyés à l’employeur à la 	veille de la réforme divisé par le nombre moyen de points attribués par ETP sous contrat (APE) durant les années de référence.</a:t>
            </a:r>
          </a:p>
          <a:p>
            <a:pPr fontAlgn="base">
              <a:lnSpc>
                <a:spcPct val="150000"/>
              </a:lnSpc>
            </a:pPr>
            <a:r>
              <a:rPr lang="fr-BE" sz="1400" dirty="0">
                <a:latin typeface="Open Sans" panose="020B0606030504020204"/>
              </a:rPr>
              <a:t> </a:t>
            </a: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8022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1B81D6-22FE-4649-B929-C5DE8DDE0B49}"/>
              </a:ext>
            </a:extLst>
          </p:cNvPr>
          <p:cNvSpPr>
            <a:spLocks noGrp="1"/>
          </p:cNvSpPr>
          <p:nvPr>
            <p:ph type="title"/>
          </p:nvPr>
        </p:nvSpPr>
        <p:spPr>
          <a:xfrm>
            <a:off x="900000" y="531037"/>
            <a:ext cx="10508164" cy="578457"/>
          </a:xfrm>
        </p:spPr>
        <p:txBody>
          <a:bodyPr anchor="t">
            <a:noAutofit/>
          </a:bodyPr>
          <a:lstStyle/>
          <a:p>
            <a: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t>Formule de calcul : ajustements</a:t>
            </a: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br>
              <a:rPr lang="fr-BE" sz="3200" b="1" dirty="0">
                <a:solidFill>
                  <a:srgbClr val="DD042A"/>
                </a:solidFill>
                <a:latin typeface="Open Sans" panose="020B0606030504020204" pitchFamily="34" charset="0"/>
                <a:ea typeface="Open Sans" panose="020B0606030504020204" pitchFamily="34" charset="0"/>
                <a:cs typeface="Open Sans" panose="020B0606030504020204" pitchFamily="34" charset="0"/>
              </a:rPr>
            </a:br>
            <a:endParaRPr lang="fr-BE" sz="3200" b="1" dirty="0">
              <a:solidFill>
                <a:srgbClr val="DD042A"/>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pic>
        <p:nvPicPr>
          <p:cNvPr id="8" name="Image 7" descr="Une image contenant dessin, arrêt, signe&#10;&#10;Description générée automatiquement">
            <a:extLst>
              <a:ext uri="{FF2B5EF4-FFF2-40B4-BE49-F238E27FC236}">
                <a16:creationId xmlns:a16="http://schemas.microsoft.com/office/drawing/2014/main" id="{2FEFB912-AACF-5E41-AAD4-5E17E2592FC0}"/>
              </a:ext>
            </a:extLst>
          </p:cNvPr>
          <p:cNvPicPr>
            <a:picLocks noChangeAspect="1"/>
          </p:cNvPicPr>
          <p:nvPr/>
        </p:nvPicPr>
        <p:blipFill>
          <a:blip r:embed="rId2"/>
          <a:stretch>
            <a:fillRect/>
          </a:stretch>
        </p:blipFill>
        <p:spPr>
          <a:xfrm>
            <a:off x="11065164" y="46180"/>
            <a:ext cx="1080656" cy="484857"/>
          </a:xfrm>
          <a:prstGeom prst="rect">
            <a:avLst/>
          </a:prstGeom>
        </p:spPr>
      </p:pic>
      <p:sp>
        <p:nvSpPr>
          <p:cNvPr id="10" name="Titre 1">
            <a:extLst>
              <a:ext uri="{FF2B5EF4-FFF2-40B4-BE49-F238E27FC236}">
                <a16:creationId xmlns:a16="http://schemas.microsoft.com/office/drawing/2014/main" id="{AFD2063D-6993-B346-95D9-C0CAE66C3CF9}"/>
              </a:ext>
            </a:extLst>
          </p:cNvPr>
          <p:cNvSpPr txBox="1">
            <a:spLocks/>
          </p:cNvSpPr>
          <p:nvPr/>
        </p:nvSpPr>
        <p:spPr>
          <a:xfrm>
            <a:off x="899999" y="1114059"/>
            <a:ext cx="7740563" cy="5784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BE" sz="21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Connecteur droit 15">
            <a:extLst>
              <a:ext uri="{FF2B5EF4-FFF2-40B4-BE49-F238E27FC236}">
                <a16:creationId xmlns:a16="http://schemas.microsoft.com/office/drawing/2014/main" id="{4EE24DA7-4266-154D-A17A-3776BC148490}"/>
              </a:ext>
            </a:extLst>
          </p:cNvPr>
          <p:cNvCxnSpPr>
            <a:cxnSpLocks/>
          </p:cNvCxnSpPr>
          <p:nvPr/>
        </p:nvCxnSpPr>
        <p:spPr>
          <a:xfrm>
            <a:off x="775855" y="573687"/>
            <a:ext cx="0" cy="792000"/>
          </a:xfrm>
          <a:prstGeom prst="line">
            <a:avLst/>
          </a:prstGeom>
          <a:ln w="57150">
            <a:solidFill>
              <a:srgbClr val="DD042A"/>
            </a:solidFill>
          </a:ln>
        </p:spPr>
        <p:style>
          <a:lnRef idx="1">
            <a:schemeClr val="accent1"/>
          </a:lnRef>
          <a:fillRef idx="0">
            <a:schemeClr val="accent1"/>
          </a:fillRef>
          <a:effectRef idx="0">
            <a:schemeClr val="accent1"/>
          </a:effectRef>
          <a:fontRef idx="minor">
            <a:schemeClr val="tx1"/>
          </a:fontRef>
        </p:style>
      </p:cxnSp>
      <p:sp>
        <p:nvSpPr>
          <p:cNvPr id="17" name="Titre 1">
            <a:extLst>
              <a:ext uri="{FF2B5EF4-FFF2-40B4-BE49-F238E27FC236}">
                <a16:creationId xmlns:a16="http://schemas.microsoft.com/office/drawing/2014/main" id="{501FEF88-CE72-464D-91E3-09E32BB4B5EC}"/>
              </a:ext>
            </a:extLst>
          </p:cNvPr>
          <p:cNvSpPr txBox="1">
            <a:spLocks/>
          </p:cNvSpPr>
          <p:nvPr/>
        </p:nvSpPr>
        <p:spPr>
          <a:xfrm>
            <a:off x="890677" y="1636450"/>
            <a:ext cx="11013455" cy="4341017"/>
          </a:xfrm>
          <a:prstGeom prst="rect">
            <a:avLst/>
          </a:prstGeom>
        </p:spPr>
        <p:txBody>
          <a:bodyPr vert="horz" lIns="91440" tIns="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33400" lvl="1" algn="just">
              <a:lnSpc>
                <a:spcPct val="120000"/>
              </a:lnSpc>
            </a:pPr>
            <a:r>
              <a:rPr lang="fr-BE" b="1" dirty="0">
                <a:latin typeface="Verdana" panose="020B0604030504040204" pitchFamily="34" charset="0"/>
                <a:ea typeface="Verdana" panose="020B0604030504040204" pitchFamily="34" charset="0"/>
              </a:rPr>
              <a:t>Risque 2 : </a:t>
            </a:r>
            <a:r>
              <a:rPr lang="fr-BE" dirty="0">
                <a:latin typeface="Verdana" panose="020B0604030504040204" pitchFamily="34" charset="0"/>
                <a:ea typeface="Verdana" panose="020B0604030504040204" pitchFamily="34" charset="0"/>
              </a:rPr>
              <a:t>le lissage sur 3 ans et les premiers ajustements peuvent s’avérer insuffisants pour les plus petites structures</a:t>
            </a:r>
          </a:p>
          <a:p>
            <a:pPr marL="533400" lvl="1" algn="just">
              <a:lnSpc>
                <a:spcPct val="120000"/>
              </a:lnSpc>
            </a:pPr>
            <a:endParaRPr lang="fr-BE" dirty="0">
              <a:latin typeface="Verdana" panose="020B0604030504040204" pitchFamily="34" charset="0"/>
              <a:ea typeface="Verdana" panose="020B0604030504040204" pitchFamily="34" charset="0"/>
            </a:endParaRPr>
          </a:p>
          <a:p>
            <a:pPr marL="533400" lvl="1" algn="just">
              <a:lnSpc>
                <a:spcPct val="120000"/>
              </a:lnSpc>
            </a:pPr>
            <a:r>
              <a:rPr lang="fr-BE" b="1" dirty="0">
                <a:latin typeface="Verdana" panose="020B0604030504040204" pitchFamily="34" charset="0"/>
                <a:ea typeface="Verdana" panose="020B0604030504040204" pitchFamily="34" charset="0"/>
                <a:sym typeface="Wingdings" panose="05000000000000000000" pitchFamily="2" charset="2"/>
              </a:rPr>
              <a:t></a:t>
            </a:r>
            <a:r>
              <a:rPr lang="fr-BE" b="1" dirty="0">
                <a:latin typeface="Verdana" panose="020B0604030504040204" pitchFamily="34" charset="0"/>
                <a:ea typeface="Verdana" panose="020B0604030504040204" pitchFamily="34" charset="0"/>
              </a:rPr>
              <a:t> R</a:t>
            </a:r>
            <a:r>
              <a:rPr lang="fr-BE" sz="2000" b="1" dirty="0">
                <a:latin typeface="Verdana" panose="020B0604030504040204" pitchFamily="34" charset="0"/>
                <a:ea typeface="Verdana" panose="020B0604030504040204" pitchFamily="34" charset="0"/>
              </a:rPr>
              <a:t>ecalcul automatique de la subvention en 2022 :</a:t>
            </a:r>
            <a:endParaRPr lang="fr-BE" dirty="0">
              <a:latin typeface="Verdana" panose="020B0604030504040204" pitchFamily="34" charset="0"/>
              <a:ea typeface="Verdana" panose="020B0604030504040204" pitchFamily="34" charset="0"/>
            </a:endParaRPr>
          </a:p>
          <a:p>
            <a:pPr marL="1276350" lvl="2" indent="-285750" algn="just">
              <a:lnSpc>
                <a:spcPct val="120000"/>
              </a:lnSpc>
              <a:buFont typeface="Arial" panose="020B0604020202020204" pitchFamily="34" charset="0"/>
              <a:buChar char="•"/>
            </a:pPr>
            <a:r>
              <a:rPr lang="fr-BE" dirty="0">
                <a:latin typeface="Verdana" panose="020B0604030504040204" pitchFamily="34" charset="0"/>
                <a:ea typeface="Verdana" panose="020B0604030504040204" pitchFamily="34" charset="0"/>
              </a:rPr>
              <a:t>Pour les employeurs dont le nombre moyen de travailleurs APE durant les années de référence est inférieur à 5 ETP, et dont le taux de subventionnement (C) est inférieur au taux moyen du secteur (malgré l’ajustement de C) ;</a:t>
            </a:r>
          </a:p>
          <a:p>
            <a:pPr marL="1276350" lvl="2" indent="-285750" algn="just">
              <a:lnSpc>
                <a:spcPct val="120000"/>
              </a:lnSpc>
              <a:buFont typeface="Arial" panose="020B0604020202020204" pitchFamily="34" charset="0"/>
              <a:buChar char="•"/>
            </a:pPr>
            <a:r>
              <a:rPr lang="fr-BE" dirty="0">
                <a:latin typeface="Verdana" panose="020B0604030504040204" pitchFamily="34" charset="0"/>
                <a:ea typeface="Verdana" panose="020B0604030504040204" pitchFamily="34" charset="0"/>
              </a:rPr>
              <a:t>Le montant de la subvention est adapté en recalculant le taux de subventionnement moyen de l’employeur (C) sur la base des 2 meilleurs années parmi 5 années de référence : 2017, 2018, 2019, 2020 et 2021.</a:t>
            </a:r>
          </a:p>
          <a:p>
            <a:pPr marL="990600" lvl="2" algn="just">
              <a:lnSpc>
                <a:spcPct val="120000"/>
              </a:lnSpc>
            </a:pPr>
            <a:r>
              <a:rPr lang="fr-BE" dirty="0">
                <a:latin typeface="Verdana" panose="020B0604030504040204" pitchFamily="34" charset="0"/>
                <a:ea typeface="Verdana" panose="020B0604030504040204" pitchFamily="34" charset="0"/>
              </a:rPr>
              <a:t>Recalcul réalisé par le FOREM une fois les données relatives à l’année 2021 disponibles.</a:t>
            </a:r>
          </a:p>
          <a:p>
            <a:pPr fontAlgn="base">
              <a:lnSpc>
                <a:spcPct val="150000"/>
              </a:lnSpc>
            </a:pPr>
            <a:endParaRPr lang="fr-BE" sz="1600" dirty="0">
              <a:latin typeface="Open Sans" panose="020B0606030504020204"/>
            </a:endParaRPr>
          </a:p>
        </p:txBody>
      </p:sp>
      <p:sp>
        <p:nvSpPr>
          <p:cNvPr id="19" name="Rectangle 18">
            <a:extLst>
              <a:ext uri="{FF2B5EF4-FFF2-40B4-BE49-F238E27FC236}">
                <a16:creationId xmlns:a16="http://schemas.microsoft.com/office/drawing/2014/main" id="{6BCFB783-D243-7741-85B8-472D2618A6CC}"/>
              </a:ext>
            </a:extLst>
          </p:cNvPr>
          <p:cNvSpPr/>
          <p:nvPr/>
        </p:nvSpPr>
        <p:spPr>
          <a:xfrm>
            <a:off x="0" y="6670966"/>
            <a:ext cx="12192000" cy="226291"/>
          </a:xfrm>
          <a:prstGeom prst="rect">
            <a:avLst/>
          </a:prstGeom>
          <a:solidFill>
            <a:srgbClr val="DD0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A55763A9-29F4-7A4B-8109-97C204861E82}"/>
              </a:ext>
            </a:extLst>
          </p:cNvPr>
          <p:cNvPicPr>
            <a:picLocks noChangeAspect="1"/>
          </p:cNvPicPr>
          <p:nvPr/>
        </p:nvPicPr>
        <p:blipFill rotWithShape="1">
          <a:blip r:embed="rId3"/>
          <a:srcRect r="24427" b="8073"/>
          <a:stretch/>
        </p:blipFill>
        <p:spPr>
          <a:xfrm>
            <a:off x="0" y="5565553"/>
            <a:ext cx="775855" cy="1218559"/>
          </a:xfrm>
          <a:prstGeom prst="rect">
            <a:avLst/>
          </a:prstGeom>
        </p:spPr>
      </p:pic>
    </p:spTree>
    <p:extLst>
      <p:ext uri="{BB962C8B-B14F-4D97-AF65-F5344CB8AC3E}">
        <p14:creationId xmlns:p14="http://schemas.microsoft.com/office/powerpoint/2010/main" val="353851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A78F713489D34A8DA19EA1F82C4F41" ma:contentTypeVersion="12" ma:contentTypeDescription="Crée un document." ma:contentTypeScope="" ma:versionID="f3aa49da09396180bb6083241e7b7b87">
  <xsd:schema xmlns:xsd="http://www.w3.org/2001/XMLSchema" xmlns:xs="http://www.w3.org/2001/XMLSchema" xmlns:p="http://schemas.microsoft.com/office/2006/metadata/properties" xmlns:ns2="752323f4-9838-4165-b219-548b93e4f905" xmlns:ns3="85eb7662-389d-4453-ad77-d0fb5b04fb38" targetNamespace="http://schemas.microsoft.com/office/2006/metadata/properties" ma:root="true" ma:fieldsID="f176291484dc116a455a9f44ec63f1e4" ns2:_="" ns3:_="">
    <xsd:import namespace="752323f4-9838-4165-b219-548b93e4f905"/>
    <xsd:import namespace="85eb7662-389d-4453-ad77-d0fb5b04fb3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2323f4-9838-4165-b219-548b93e4f9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5eb7662-389d-4453-ad77-d0fb5b04fb38"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151567-0EB8-4CE5-B0BA-1B4187997447}"/>
</file>

<file path=customXml/itemProps2.xml><?xml version="1.0" encoding="utf-8"?>
<ds:datastoreItem xmlns:ds="http://schemas.openxmlformats.org/officeDocument/2006/customXml" ds:itemID="{5DCCF6F1-EF2F-4198-AD57-842E00D7E749}"/>
</file>

<file path=customXml/itemProps3.xml><?xml version="1.0" encoding="utf-8"?>
<ds:datastoreItem xmlns:ds="http://schemas.openxmlformats.org/officeDocument/2006/customXml" ds:itemID="{FE61168F-4F84-437E-9597-430D5A2B24E7}"/>
</file>

<file path=docProps/app.xml><?xml version="1.0" encoding="utf-8"?>
<Properties xmlns="http://schemas.openxmlformats.org/officeDocument/2006/extended-properties" xmlns:vt="http://schemas.openxmlformats.org/officeDocument/2006/docPropsVTypes">
  <TotalTime>0</TotalTime>
  <Words>2344</Words>
  <Application>Microsoft Office PowerPoint</Application>
  <PresentationFormat>Grand écran</PresentationFormat>
  <Paragraphs>192</Paragraphs>
  <Slides>20</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20</vt:i4>
      </vt:variant>
    </vt:vector>
  </HeadingPairs>
  <TitlesOfParts>
    <vt:vector size="32" baseType="lpstr">
      <vt:lpstr>Arial</vt:lpstr>
      <vt:lpstr>Calibri</vt:lpstr>
      <vt:lpstr>Calibri Light</vt:lpstr>
      <vt:lpstr>Cambria Math</vt:lpstr>
      <vt:lpstr>Courier New</vt:lpstr>
      <vt:lpstr>Open Sans</vt:lpstr>
      <vt:lpstr>Open Sans Extrabold</vt:lpstr>
      <vt:lpstr>Open Sans Semibold</vt:lpstr>
      <vt:lpstr>Symbol</vt:lpstr>
      <vt:lpstr>Verdana</vt:lpstr>
      <vt:lpstr>Wingdings</vt:lpstr>
      <vt:lpstr>Thème Office</vt:lpstr>
      <vt:lpstr>CABINET DE CHRISTIE MORREALE</vt:lpstr>
      <vt:lpstr>Accord DPR</vt:lpstr>
      <vt:lpstr>Les 6 grands objectifs de la réforme</vt:lpstr>
      <vt:lpstr>Les 6 grands objectifs de la réforme</vt:lpstr>
      <vt:lpstr>Principes de la formule de calcul de la nouvelle subvention </vt:lpstr>
      <vt:lpstr>Formule de calcul : volet « points APE »  </vt:lpstr>
      <vt:lpstr>Formule de calcul : volet « RCSS »  </vt:lpstr>
      <vt:lpstr>Formule de calcul : ajustements   </vt:lpstr>
      <vt:lpstr>Formule de calcul : ajustements   </vt:lpstr>
      <vt:lpstr>Formule de calcul : règles particulières     </vt:lpstr>
      <vt:lpstr>A partir du 1er janvier 2022    </vt:lpstr>
      <vt:lpstr>Fonctionnement du nouveau dispositif :  maintien des volumes de l’emploi     </vt:lpstr>
      <vt:lpstr>Fonctionnement du nouveau dispositif : volume de l’emploi pérennisé      </vt:lpstr>
      <vt:lpstr>Fonction du nouveau dispositif : volume global de l’emploi de référence      </vt:lpstr>
      <vt:lpstr>Fonctionnement du nouveau dispositif : contrôle des volumes de l’emploi      </vt:lpstr>
      <vt:lpstr>Fonctionnement du nouveau dispositif : contrôle des volumes de l’emploi      </vt:lpstr>
      <vt:lpstr>Fonctionnement du nouveau dispositif : contrôle du coût effectivement supporté      </vt:lpstr>
      <vt:lpstr>Cession de point  cession de subvention</vt:lpstr>
      <vt:lpstr>Dispositions réglementaires diverses</vt:lpstr>
      <vt:lpstr>Création de nouveaux emplois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Cabinet d Christie Morreale</dc:title>
  <dc:creator>Julie Lemaire</dc:creator>
  <cp:lastModifiedBy>Emilie MAQUET - CODEF ASBL</cp:lastModifiedBy>
  <cp:revision>120</cp:revision>
  <dcterms:created xsi:type="dcterms:W3CDTF">2020-02-11T10:51:01Z</dcterms:created>
  <dcterms:modified xsi:type="dcterms:W3CDTF">2021-10-11T06:42:53Z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0x010100DEA78F713489D34A8DA19EA1F82C4F41</vt:lpwstr>
  </property>
</Properties>
</file>