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374" r:id="rId7"/>
    <p:sldId id="677" r:id="rId8"/>
    <p:sldId id="378" r:id="rId9"/>
    <p:sldId id="368" r:id="rId10"/>
    <p:sldId id="377" r:id="rId11"/>
    <p:sldId id="376" r:id="rId12"/>
    <p:sldId id="259" r:id="rId13"/>
    <p:sldId id="260" r:id="rId14"/>
    <p:sldId id="261" r:id="rId15"/>
    <p:sldId id="369" r:id="rId1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NOUI Laïla" initials="KL" lastIdx="7" clrIdx="0">
    <p:extLst>
      <p:ext uri="{19B8F6BF-5375-455C-9EA6-DF929625EA0E}">
        <p15:presenceInfo xmlns:p15="http://schemas.microsoft.com/office/powerpoint/2012/main" userId="S::knnlll@forem.be::10e550f1-7b3c-45b0-914a-1feac8d800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87EAD-045A-4C5D-B789-B856F9F9DABF}" v="11" dt="2020-10-08T23:15:09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134" y="12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1D3CE-5F0C-4A74-9A99-0F8689CF47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EA472-861C-4408-9161-5B6F58219F71}">
      <dgm:prSet/>
      <dgm:spPr/>
      <dgm:t>
        <a:bodyPr/>
        <a:lstStyle/>
        <a:p>
          <a:r>
            <a:rPr lang="fr-BE" dirty="0"/>
            <a:t>Disparition du Passeport A.P.E.</a:t>
          </a:r>
          <a:endParaRPr lang="en-US" dirty="0"/>
        </a:p>
      </dgm:t>
    </dgm:pt>
    <dgm:pt modelId="{A9A43022-FC7F-42C7-A884-06DC5C13065D}" type="parTrans" cxnId="{A7E96C4B-E19F-4F56-89B3-5BCE00C759C8}">
      <dgm:prSet/>
      <dgm:spPr/>
      <dgm:t>
        <a:bodyPr/>
        <a:lstStyle/>
        <a:p>
          <a:endParaRPr lang="en-US"/>
        </a:p>
      </dgm:t>
    </dgm:pt>
    <dgm:pt modelId="{59CBE284-3F9A-48C8-947A-AB1F4515118A}" type="sibTrans" cxnId="{A7E96C4B-E19F-4F56-89B3-5BCE00C759C8}">
      <dgm:prSet/>
      <dgm:spPr/>
      <dgm:t>
        <a:bodyPr/>
        <a:lstStyle/>
        <a:p>
          <a:endParaRPr lang="en-US"/>
        </a:p>
      </dgm:t>
    </dgm:pt>
    <dgm:pt modelId="{395B7482-786B-4941-ABB2-E9CE082E3FF0}">
      <dgm:prSet/>
      <dgm:spPr/>
      <dgm:t>
        <a:bodyPr/>
        <a:lstStyle/>
        <a:p>
          <a:r>
            <a:rPr lang="fr-BE" dirty="0"/>
            <a:t>Fin des Points A.P.E.</a:t>
          </a:r>
          <a:endParaRPr lang="en-US" dirty="0"/>
        </a:p>
      </dgm:t>
    </dgm:pt>
    <dgm:pt modelId="{F4F7D4EE-2D3F-4FA9-84CC-B3CD07F1CBE5}" type="parTrans" cxnId="{B2CBEC11-D2FF-4FBF-A363-9B09AEDD2A99}">
      <dgm:prSet/>
      <dgm:spPr/>
      <dgm:t>
        <a:bodyPr/>
        <a:lstStyle/>
        <a:p>
          <a:endParaRPr lang="en-US"/>
        </a:p>
      </dgm:t>
    </dgm:pt>
    <dgm:pt modelId="{FC6AAE61-FD8A-48EC-AF8E-9909B76D1EA9}" type="sibTrans" cxnId="{B2CBEC11-D2FF-4FBF-A363-9B09AEDD2A99}">
      <dgm:prSet/>
      <dgm:spPr/>
      <dgm:t>
        <a:bodyPr/>
        <a:lstStyle/>
        <a:p>
          <a:endParaRPr lang="en-US"/>
        </a:p>
      </dgm:t>
    </dgm:pt>
    <dgm:pt modelId="{CC44C8B8-AA30-4744-B18B-3F78551AFA44}">
      <dgm:prSet/>
      <dgm:spPr/>
      <dgm:t>
        <a:bodyPr/>
        <a:lstStyle/>
        <a:p>
          <a:r>
            <a:rPr lang="fr-BE" dirty="0"/>
            <a:t>Fin de l’introduction d’états de salaire mensuels (NM)</a:t>
          </a:r>
          <a:endParaRPr lang="en-US" dirty="0"/>
        </a:p>
      </dgm:t>
    </dgm:pt>
    <dgm:pt modelId="{B0615F7B-5C91-4556-9C35-BFB8BE3BD67A}" type="parTrans" cxnId="{E20D0110-2311-43D0-B76A-E2C66D86AFC9}">
      <dgm:prSet/>
      <dgm:spPr/>
      <dgm:t>
        <a:bodyPr/>
        <a:lstStyle/>
        <a:p>
          <a:endParaRPr lang="en-US"/>
        </a:p>
      </dgm:t>
    </dgm:pt>
    <dgm:pt modelId="{D3E452DC-0D45-4D8C-9603-D83F65F807BF}" type="sibTrans" cxnId="{E20D0110-2311-43D0-B76A-E2C66D86AFC9}">
      <dgm:prSet/>
      <dgm:spPr/>
      <dgm:t>
        <a:bodyPr/>
        <a:lstStyle/>
        <a:p>
          <a:endParaRPr lang="en-US"/>
        </a:p>
      </dgm:t>
    </dgm:pt>
    <dgm:pt modelId="{E38B5E17-5BDE-4778-A661-A27A6A9B80F8}">
      <dgm:prSet/>
      <dgm:spPr/>
      <dgm:t>
        <a:bodyPr/>
        <a:lstStyle/>
        <a:p>
          <a:r>
            <a:rPr lang="fr-BE" dirty="0"/>
            <a:t>Disparition de la notion de fonction</a:t>
          </a:r>
          <a:endParaRPr lang="en-US" dirty="0"/>
        </a:p>
      </dgm:t>
    </dgm:pt>
    <dgm:pt modelId="{9711A4CB-6DDE-484B-BD5C-680609F9FA27}" type="parTrans" cxnId="{C22140DC-5F09-4C21-A1A9-560E41AC0928}">
      <dgm:prSet/>
      <dgm:spPr/>
      <dgm:t>
        <a:bodyPr/>
        <a:lstStyle/>
        <a:p>
          <a:endParaRPr lang="en-US"/>
        </a:p>
      </dgm:t>
    </dgm:pt>
    <dgm:pt modelId="{09D5756B-8E51-46CC-8AA5-19DAE48E9845}" type="sibTrans" cxnId="{C22140DC-5F09-4C21-A1A9-560E41AC0928}">
      <dgm:prSet/>
      <dgm:spPr/>
      <dgm:t>
        <a:bodyPr/>
        <a:lstStyle/>
        <a:p>
          <a:endParaRPr lang="en-US"/>
        </a:p>
      </dgm:t>
    </dgm:pt>
    <dgm:pt modelId="{FD917DF6-0622-4BDA-93A0-A42ED51BB1A7}">
      <dgm:prSet/>
      <dgm:spPr/>
      <dgm:t>
        <a:bodyPr/>
        <a:lstStyle/>
        <a:p>
          <a:r>
            <a:rPr lang="fr-BE" dirty="0"/>
            <a:t>Le Forem devient votre seul interlocuteur</a:t>
          </a:r>
          <a:endParaRPr lang="en-US" dirty="0"/>
        </a:p>
      </dgm:t>
    </dgm:pt>
    <dgm:pt modelId="{7CB89080-8CE0-4EA5-93A5-2E4737FEDD7E}" type="parTrans" cxnId="{3C963B60-833C-43A7-8DEB-7E453EC536A7}">
      <dgm:prSet/>
      <dgm:spPr/>
      <dgm:t>
        <a:bodyPr/>
        <a:lstStyle/>
        <a:p>
          <a:endParaRPr lang="en-US"/>
        </a:p>
      </dgm:t>
    </dgm:pt>
    <dgm:pt modelId="{6A73137F-8349-4712-B0ED-12624483373A}" type="sibTrans" cxnId="{3C963B60-833C-43A7-8DEB-7E453EC536A7}">
      <dgm:prSet/>
      <dgm:spPr/>
      <dgm:t>
        <a:bodyPr/>
        <a:lstStyle/>
        <a:p>
          <a:endParaRPr lang="en-US"/>
        </a:p>
      </dgm:t>
    </dgm:pt>
    <dgm:pt modelId="{D7882176-D631-45C7-8A3E-B897CEA6F5EB}">
      <dgm:prSet/>
      <dgm:spPr/>
      <dgm:t>
        <a:bodyPr/>
        <a:lstStyle/>
        <a:p>
          <a:r>
            <a:rPr lang="fr-BE" dirty="0"/>
            <a:t>Fin des réductions de cotisations ONSS  </a:t>
          </a:r>
          <a:endParaRPr lang="en-US" dirty="0"/>
        </a:p>
      </dgm:t>
    </dgm:pt>
    <dgm:pt modelId="{40C76606-38C7-45A8-8FD4-E2D6189C7066}" type="parTrans" cxnId="{F1799434-A12C-4A33-8CCB-A0D2973C891B}">
      <dgm:prSet/>
      <dgm:spPr/>
      <dgm:t>
        <a:bodyPr/>
        <a:lstStyle/>
        <a:p>
          <a:endParaRPr lang="fr-BE"/>
        </a:p>
      </dgm:t>
    </dgm:pt>
    <dgm:pt modelId="{7610B7AF-57C3-42CB-A97C-A975E3C91010}" type="sibTrans" cxnId="{F1799434-A12C-4A33-8CCB-A0D2973C891B}">
      <dgm:prSet/>
      <dgm:spPr/>
      <dgm:t>
        <a:bodyPr/>
        <a:lstStyle/>
        <a:p>
          <a:endParaRPr lang="fr-BE"/>
        </a:p>
      </dgm:t>
    </dgm:pt>
    <dgm:pt modelId="{D2F2B229-AC65-43C6-999D-DDF40A2B1CBA}" type="pres">
      <dgm:prSet presAssocID="{7E11D3CE-5F0C-4A74-9A99-0F8689CF47EA}" presName="diagram" presStyleCnt="0">
        <dgm:presLayoutVars>
          <dgm:dir/>
          <dgm:resizeHandles val="exact"/>
        </dgm:presLayoutVars>
      </dgm:prSet>
      <dgm:spPr/>
    </dgm:pt>
    <dgm:pt modelId="{275D5F70-B97C-4D1D-BDDE-6FE7F6F9D5E4}" type="pres">
      <dgm:prSet presAssocID="{110EA472-861C-4408-9161-5B6F58219F71}" presName="node" presStyleLbl="node1" presStyleIdx="0" presStyleCnt="6">
        <dgm:presLayoutVars>
          <dgm:bulletEnabled val="1"/>
        </dgm:presLayoutVars>
      </dgm:prSet>
      <dgm:spPr/>
    </dgm:pt>
    <dgm:pt modelId="{B39FAFAA-1AA3-45C8-B729-1A5FAC698962}" type="pres">
      <dgm:prSet presAssocID="{59CBE284-3F9A-48C8-947A-AB1F4515118A}" presName="sibTrans" presStyleCnt="0"/>
      <dgm:spPr/>
    </dgm:pt>
    <dgm:pt modelId="{607F59E3-A850-46E4-90FC-22B640DCCC2A}" type="pres">
      <dgm:prSet presAssocID="{395B7482-786B-4941-ABB2-E9CE082E3FF0}" presName="node" presStyleLbl="node1" presStyleIdx="1" presStyleCnt="6">
        <dgm:presLayoutVars>
          <dgm:bulletEnabled val="1"/>
        </dgm:presLayoutVars>
      </dgm:prSet>
      <dgm:spPr/>
    </dgm:pt>
    <dgm:pt modelId="{38B21347-2F86-4A63-9F5A-B75C55977C0E}" type="pres">
      <dgm:prSet presAssocID="{FC6AAE61-FD8A-48EC-AF8E-9909B76D1EA9}" presName="sibTrans" presStyleCnt="0"/>
      <dgm:spPr/>
    </dgm:pt>
    <dgm:pt modelId="{820AD9C4-5F94-4B71-A4FE-1022B1C78E9D}" type="pres">
      <dgm:prSet presAssocID="{CC44C8B8-AA30-4744-B18B-3F78551AFA44}" presName="node" presStyleLbl="node1" presStyleIdx="2" presStyleCnt="6">
        <dgm:presLayoutVars>
          <dgm:bulletEnabled val="1"/>
        </dgm:presLayoutVars>
      </dgm:prSet>
      <dgm:spPr/>
    </dgm:pt>
    <dgm:pt modelId="{C7459259-FC4E-4291-ABEE-D3D64B539DD2}" type="pres">
      <dgm:prSet presAssocID="{D3E452DC-0D45-4D8C-9603-D83F65F807BF}" presName="sibTrans" presStyleCnt="0"/>
      <dgm:spPr/>
    </dgm:pt>
    <dgm:pt modelId="{E73D00F0-787F-49DA-A4A5-DC1605A8D62A}" type="pres">
      <dgm:prSet presAssocID="{E38B5E17-5BDE-4778-A661-A27A6A9B80F8}" presName="node" presStyleLbl="node1" presStyleIdx="3" presStyleCnt="6" custLinFactY="35302" custLinFactNeighborX="1992" custLinFactNeighborY="100000">
        <dgm:presLayoutVars>
          <dgm:bulletEnabled val="1"/>
        </dgm:presLayoutVars>
      </dgm:prSet>
      <dgm:spPr/>
    </dgm:pt>
    <dgm:pt modelId="{917D51D2-1B25-4AA1-AF62-D9628A853E02}" type="pres">
      <dgm:prSet presAssocID="{09D5756B-8E51-46CC-8AA5-19DAE48E9845}" presName="sibTrans" presStyleCnt="0"/>
      <dgm:spPr/>
    </dgm:pt>
    <dgm:pt modelId="{0AA69EA0-E413-4F55-8E66-E9D3CFC881DB}" type="pres">
      <dgm:prSet presAssocID="{FD917DF6-0622-4BDA-93A0-A42ED51BB1A7}" presName="node" presStyleLbl="node1" presStyleIdx="4" presStyleCnt="6">
        <dgm:presLayoutVars>
          <dgm:bulletEnabled val="1"/>
        </dgm:presLayoutVars>
      </dgm:prSet>
      <dgm:spPr/>
    </dgm:pt>
    <dgm:pt modelId="{F90052EA-0E2A-42BE-9173-38DD1A00E43D}" type="pres">
      <dgm:prSet presAssocID="{6A73137F-8349-4712-B0ED-12624483373A}" presName="sibTrans" presStyleCnt="0"/>
      <dgm:spPr/>
    </dgm:pt>
    <dgm:pt modelId="{204B6F7C-2FE5-4A80-B25E-4C10E39F2B96}" type="pres">
      <dgm:prSet presAssocID="{D7882176-D631-45C7-8A3E-B897CEA6F5EB}" presName="node" presStyleLbl="node1" presStyleIdx="5" presStyleCnt="6" custLinFactY="-16341" custLinFactNeighborX="-996" custLinFactNeighborY="-100000">
        <dgm:presLayoutVars>
          <dgm:bulletEnabled val="1"/>
        </dgm:presLayoutVars>
      </dgm:prSet>
      <dgm:spPr/>
    </dgm:pt>
  </dgm:ptLst>
  <dgm:cxnLst>
    <dgm:cxn modelId="{E20D0110-2311-43D0-B76A-E2C66D86AFC9}" srcId="{7E11D3CE-5F0C-4A74-9A99-0F8689CF47EA}" destId="{CC44C8B8-AA30-4744-B18B-3F78551AFA44}" srcOrd="2" destOrd="0" parTransId="{B0615F7B-5C91-4556-9C35-BFB8BE3BD67A}" sibTransId="{D3E452DC-0D45-4D8C-9603-D83F65F807BF}"/>
    <dgm:cxn modelId="{B2CBEC11-D2FF-4FBF-A363-9B09AEDD2A99}" srcId="{7E11D3CE-5F0C-4A74-9A99-0F8689CF47EA}" destId="{395B7482-786B-4941-ABB2-E9CE082E3FF0}" srcOrd="1" destOrd="0" parTransId="{F4F7D4EE-2D3F-4FA9-84CC-B3CD07F1CBE5}" sibTransId="{FC6AAE61-FD8A-48EC-AF8E-9909B76D1EA9}"/>
    <dgm:cxn modelId="{6D95441C-022D-4396-A95B-8152A83AE4EA}" type="presOf" srcId="{110EA472-861C-4408-9161-5B6F58219F71}" destId="{275D5F70-B97C-4D1D-BDDE-6FE7F6F9D5E4}" srcOrd="0" destOrd="0" presId="urn:microsoft.com/office/officeart/2005/8/layout/default"/>
    <dgm:cxn modelId="{F1799434-A12C-4A33-8CCB-A0D2973C891B}" srcId="{7E11D3CE-5F0C-4A74-9A99-0F8689CF47EA}" destId="{D7882176-D631-45C7-8A3E-B897CEA6F5EB}" srcOrd="5" destOrd="0" parTransId="{40C76606-38C7-45A8-8FD4-E2D6189C7066}" sibTransId="{7610B7AF-57C3-42CB-A97C-A975E3C91010}"/>
    <dgm:cxn modelId="{3C963B60-833C-43A7-8DEB-7E453EC536A7}" srcId="{7E11D3CE-5F0C-4A74-9A99-0F8689CF47EA}" destId="{FD917DF6-0622-4BDA-93A0-A42ED51BB1A7}" srcOrd="4" destOrd="0" parTransId="{7CB89080-8CE0-4EA5-93A5-2E4737FEDD7E}" sibTransId="{6A73137F-8349-4712-B0ED-12624483373A}"/>
    <dgm:cxn modelId="{19BEAA4A-8F7B-43C6-9366-B48D4F1DAC4C}" type="presOf" srcId="{D7882176-D631-45C7-8A3E-B897CEA6F5EB}" destId="{204B6F7C-2FE5-4A80-B25E-4C10E39F2B96}" srcOrd="0" destOrd="0" presId="urn:microsoft.com/office/officeart/2005/8/layout/default"/>
    <dgm:cxn modelId="{A7E96C4B-E19F-4F56-89B3-5BCE00C759C8}" srcId="{7E11D3CE-5F0C-4A74-9A99-0F8689CF47EA}" destId="{110EA472-861C-4408-9161-5B6F58219F71}" srcOrd="0" destOrd="0" parTransId="{A9A43022-FC7F-42C7-A884-06DC5C13065D}" sibTransId="{59CBE284-3F9A-48C8-947A-AB1F4515118A}"/>
    <dgm:cxn modelId="{D4E44657-2099-4428-B54C-692B10384F2E}" type="presOf" srcId="{7E11D3CE-5F0C-4A74-9A99-0F8689CF47EA}" destId="{D2F2B229-AC65-43C6-999D-DDF40A2B1CBA}" srcOrd="0" destOrd="0" presId="urn:microsoft.com/office/officeart/2005/8/layout/default"/>
    <dgm:cxn modelId="{E6C5DB7D-D6DF-4A8E-8A8A-ED30904EE537}" type="presOf" srcId="{FD917DF6-0622-4BDA-93A0-A42ED51BB1A7}" destId="{0AA69EA0-E413-4F55-8E66-E9D3CFC881DB}" srcOrd="0" destOrd="0" presId="urn:microsoft.com/office/officeart/2005/8/layout/default"/>
    <dgm:cxn modelId="{E7AF3FA7-FA01-4A59-9956-D13DAEF50602}" type="presOf" srcId="{E38B5E17-5BDE-4778-A661-A27A6A9B80F8}" destId="{E73D00F0-787F-49DA-A4A5-DC1605A8D62A}" srcOrd="0" destOrd="0" presId="urn:microsoft.com/office/officeart/2005/8/layout/default"/>
    <dgm:cxn modelId="{90433AA8-D1A6-4DAE-B418-0AF7F911EACA}" type="presOf" srcId="{395B7482-786B-4941-ABB2-E9CE082E3FF0}" destId="{607F59E3-A850-46E4-90FC-22B640DCCC2A}" srcOrd="0" destOrd="0" presId="urn:microsoft.com/office/officeart/2005/8/layout/default"/>
    <dgm:cxn modelId="{D18E8FBA-18B3-4E2B-90B0-8BA4C8B84A6F}" type="presOf" srcId="{CC44C8B8-AA30-4744-B18B-3F78551AFA44}" destId="{820AD9C4-5F94-4B71-A4FE-1022B1C78E9D}" srcOrd="0" destOrd="0" presId="urn:microsoft.com/office/officeart/2005/8/layout/default"/>
    <dgm:cxn modelId="{C22140DC-5F09-4C21-A1A9-560E41AC0928}" srcId="{7E11D3CE-5F0C-4A74-9A99-0F8689CF47EA}" destId="{E38B5E17-5BDE-4778-A661-A27A6A9B80F8}" srcOrd="3" destOrd="0" parTransId="{9711A4CB-6DDE-484B-BD5C-680609F9FA27}" sibTransId="{09D5756B-8E51-46CC-8AA5-19DAE48E9845}"/>
    <dgm:cxn modelId="{FE4D6DE5-CF82-4379-9C95-7C4A42371384}" type="presParOf" srcId="{D2F2B229-AC65-43C6-999D-DDF40A2B1CBA}" destId="{275D5F70-B97C-4D1D-BDDE-6FE7F6F9D5E4}" srcOrd="0" destOrd="0" presId="urn:microsoft.com/office/officeart/2005/8/layout/default"/>
    <dgm:cxn modelId="{C67F6FB4-C74E-49AD-B283-CE882F289B04}" type="presParOf" srcId="{D2F2B229-AC65-43C6-999D-DDF40A2B1CBA}" destId="{B39FAFAA-1AA3-45C8-B729-1A5FAC698962}" srcOrd="1" destOrd="0" presId="urn:microsoft.com/office/officeart/2005/8/layout/default"/>
    <dgm:cxn modelId="{5D96BFFD-0890-4336-BBB3-991F572BD365}" type="presParOf" srcId="{D2F2B229-AC65-43C6-999D-DDF40A2B1CBA}" destId="{607F59E3-A850-46E4-90FC-22B640DCCC2A}" srcOrd="2" destOrd="0" presId="urn:microsoft.com/office/officeart/2005/8/layout/default"/>
    <dgm:cxn modelId="{ACB4FD6E-B90D-4571-9B2B-C94CCFB2D2E3}" type="presParOf" srcId="{D2F2B229-AC65-43C6-999D-DDF40A2B1CBA}" destId="{38B21347-2F86-4A63-9F5A-B75C55977C0E}" srcOrd="3" destOrd="0" presId="urn:microsoft.com/office/officeart/2005/8/layout/default"/>
    <dgm:cxn modelId="{2FB3FDD3-DA72-4BB4-988E-D6D2EA572FA9}" type="presParOf" srcId="{D2F2B229-AC65-43C6-999D-DDF40A2B1CBA}" destId="{820AD9C4-5F94-4B71-A4FE-1022B1C78E9D}" srcOrd="4" destOrd="0" presId="urn:microsoft.com/office/officeart/2005/8/layout/default"/>
    <dgm:cxn modelId="{C888A1EE-736C-47F8-B247-7BE23DCFB113}" type="presParOf" srcId="{D2F2B229-AC65-43C6-999D-DDF40A2B1CBA}" destId="{C7459259-FC4E-4291-ABEE-D3D64B539DD2}" srcOrd="5" destOrd="0" presId="urn:microsoft.com/office/officeart/2005/8/layout/default"/>
    <dgm:cxn modelId="{9D0C38C5-B843-4A9B-AD78-44786E5EFB04}" type="presParOf" srcId="{D2F2B229-AC65-43C6-999D-DDF40A2B1CBA}" destId="{E73D00F0-787F-49DA-A4A5-DC1605A8D62A}" srcOrd="6" destOrd="0" presId="urn:microsoft.com/office/officeart/2005/8/layout/default"/>
    <dgm:cxn modelId="{5C7644DA-0C33-4019-A3C9-367F8F3EB193}" type="presParOf" srcId="{D2F2B229-AC65-43C6-999D-DDF40A2B1CBA}" destId="{917D51D2-1B25-4AA1-AF62-D9628A853E02}" srcOrd="7" destOrd="0" presId="urn:microsoft.com/office/officeart/2005/8/layout/default"/>
    <dgm:cxn modelId="{2E479AD7-2273-4168-888B-AD6A5CDDD634}" type="presParOf" srcId="{D2F2B229-AC65-43C6-999D-DDF40A2B1CBA}" destId="{0AA69EA0-E413-4F55-8E66-E9D3CFC881DB}" srcOrd="8" destOrd="0" presId="urn:microsoft.com/office/officeart/2005/8/layout/default"/>
    <dgm:cxn modelId="{EB1290A0-668B-4885-9A87-9779082D4041}" type="presParOf" srcId="{D2F2B229-AC65-43C6-999D-DDF40A2B1CBA}" destId="{F90052EA-0E2A-42BE-9173-38DD1A00E43D}" srcOrd="9" destOrd="0" presId="urn:microsoft.com/office/officeart/2005/8/layout/default"/>
    <dgm:cxn modelId="{2F039A91-89A2-43E0-A41F-EA0FE3A89DF6}" type="presParOf" srcId="{D2F2B229-AC65-43C6-999D-DDF40A2B1CBA}" destId="{204B6F7C-2FE5-4A80-B25E-4C10E39F2B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5F70-B97C-4D1D-BDDE-6FE7F6F9D5E4}">
      <dsp:nvSpPr>
        <dsp:cNvPr id="0" name=""/>
        <dsp:cNvSpPr/>
      </dsp:nvSpPr>
      <dsp:spPr>
        <a:xfrm>
          <a:off x="463961" y="1478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Disparition du Passeport A.P.E.</a:t>
          </a:r>
          <a:endParaRPr lang="en-US" sz="2000" kern="1200" dirty="0"/>
        </a:p>
      </dsp:txBody>
      <dsp:txXfrm>
        <a:off x="463961" y="1478"/>
        <a:ext cx="2134857" cy="1280914"/>
      </dsp:txXfrm>
    </dsp:sp>
    <dsp:sp modelId="{607F59E3-A850-46E4-90FC-22B640DCCC2A}">
      <dsp:nvSpPr>
        <dsp:cNvPr id="0" name=""/>
        <dsp:cNvSpPr/>
      </dsp:nvSpPr>
      <dsp:spPr>
        <a:xfrm>
          <a:off x="2812304" y="1478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Fin des Points A.P.E.</a:t>
          </a:r>
          <a:endParaRPr lang="en-US" sz="2000" kern="1200" dirty="0"/>
        </a:p>
      </dsp:txBody>
      <dsp:txXfrm>
        <a:off x="2812304" y="1478"/>
        <a:ext cx="2134857" cy="1280914"/>
      </dsp:txXfrm>
    </dsp:sp>
    <dsp:sp modelId="{820AD9C4-5F94-4B71-A4FE-1022B1C78E9D}">
      <dsp:nvSpPr>
        <dsp:cNvPr id="0" name=""/>
        <dsp:cNvSpPr/>
      </dsp:nvSpPr>
      <dsp:spPr>
        <a:xfrm>
          <a:off x="463961" y="1495878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Fin de l’introduction d’états de salaire mensuels (NM)</a:t>
          </a:r>
          <a:endParaRPr lang="en-US" sz="2000" kern="1200" dirty="0"/>
        </a:p>
      </dsp:txBody>
      <dsp:txXfrm>
        <a:off x="463961" y="1495878"/>
        <a:ext cx="2134857" cy="1280914"/>
      </dsp:txXfrm>
    </dsp:sp>
    <dsp:sp modelId="{E73D00F0-787F-49DA-A4A5-DC1605A8D62A}">
      <dsp:nvSpPr>
        <dsp:cNvPr id="0" name=""/>
        <dsp:cNvSpPr/>
      </dsp:nvSpPr>
      <dsp:spPr>
        <a:xfrm>
          <a:off x="2854830" y="2991757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Disparition de la notion de fonction</a:t>
          </a:r>
          <a:endParaRPr lang="en-US" sz="2000" kern="1200" dirty="0"/>
        </a:p>
      </dsp:txBody>
      <dsp:txXfrm>
        <a:off x="2854830" y="2991757"/>
        <a:ext cx="2134857" cy="1280914"/>
      </dsp:txXfrm>
    </dsp:sp>
    <dsp:sp modelId="{0AA69EA0-E413-4F55-8E66-E9D3CFC881DB}">
      <dsp:nvSpPr>
        <dsp:cNvPr id="0" name=""/>
        <dsp:cNvSpPr/>
      </dsp:nvSpPr>
      <dsp:spPr>
        <a:xfrm>
          <a:off x="463961" y="2990278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Le Forem devient votre seul interlocuteur</a:t>
          </a:r>
          <a:endParaRPr lang="en-US" sz="2000" kern="1200" dirty="0"/>
        </a:p>
      </dsp:txBody>
      <dsp:txXfrm>
        <a:off x="463961" y="2990278"/>
        <a:ext cx="2134857" cy="1280914"/>
      </dsp:txXfrm>
    </dsp:sp>
    <dsp:sp modelId="{204B6F7C-2FE5-4A80-B25E-4C10E39F2B96}">
      <dsp:nvSpPr>
        <dsp:cNvPr id="0" name=""/>
        <dsp:cNvSpPr/>
      </dsp:nvSpPr>
      <dsp:spPr>
        <a:xfrm>
          <a:off x="2791041" y="1500050"/>
          <a:ext cx="2134857" cy="128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Fin des réductions de cotisations ONSS  </a:t>
          </a:r>
          <a:endParaRPr lang="en-US" sz="2000" kern="1200" dirty="0"/>
        </a:p>
      </dsp:txBody>
      <dsp:txXfrm>
        <a:off x="2791041" y="1500050"/>
        <a:ext cx="2134857" cy="128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5970-08E4-4345-AA47-6FA979B677AA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BD7A-9DEF-9546-9943-8D442D071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8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8DC2-4A50-B646-B5F7-8D47814584E3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C7B4-F368-7047-AF1F-5AE09B22C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3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B425E-334F-4AA1-93C2-4904A7DD3E0F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33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B425E-334F-4AA1-93C2-4904A7DD3E0F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25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F0A7-CEB4-43E2-8986-36FC8070A71B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0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2910-0249-4BA6-BB2F-B73E6D61B4AE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67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328B-A4C6-49C0-AD15-1A28D6D43A28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5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0C3C-1D75-4C2D-9B0F-6B2BF383A7F9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6E8F-930B-40C0-9F7D-6C7C4464963C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977A-6EF5-4A76-9DFE-4B7810A1767C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9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BA2-6114-412A-85E4-A2E6D174D50A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3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1601-FFAF-40DC-92C8-CB4CD383E508}" type="datetime1">
              <a:rPr lang="fr-FR" smtClean="0"/>
              <a:t>11/10/2021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36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3347-429C-4050-928D-7C74DC331EEF}" type="datetime1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3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83D-66E1-457D-A4A3-0A9771A5DAC9}" type="datetime1">
              <a:rPr lang="fr-FR" smtClean="0"/>
              <a:t>11/10/2021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2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23D-AF6F-47F0-9B21-C2F23878AF22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1077" indent="-391077">
              <a:buSzPct val="100000"/>
              <a:buFontTx/>
              <a:buBlip>
                <a:blip r:embed="rId2"/>
              </a:buBlip>
              <a:defRPr/>
            </a:lvl1pPr>
            <a:lvl2pPr marL="847334" indent="-325898">
              <a:buSzPct val="100000"/>
              <a:buFontTx/>
              <a:buBlip>
                <a:blip r:embed="rId3"/>
              </a:buBlip>
              <a:defRPr/>
            </a:lvl2pPr>
            <a:lvl3pPr marL="1303592" indent="-260718">
              <a:buSzPct val="100000"/>
              <a:buFontTx/>
              <a:buBlip>
                <a:blip r:embed="rId4"/>
              </a:buBlip>
              <a:defRPr/>
            </a:lvl3pPr>
            <a:lvl4pPr marL="1825028" indent="-260718">
              <a:buSzPct val="100000"/>
              <a:buFontTx/>
              <a:buBlip>
                <a:blip r:embed="rId5"/>
              </a:buBlip>
              <a:defRPr/>
            </a:lvl4pPr>
            <a:lvl5pPr marL="2346465" indent="-260718">
              <a:buSzPct val="100000"/>
              <a:buFont typeface="Arial"/>
              <a:buChar char="•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354D-97F3-4355-B5BE-15DDEB502FD1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1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3705-5908-4021-B66A-42E5BE0BD1B3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200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2C1D-0B80-45E5-82B5-ED2B6FFDCCE3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80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BAF7-3858-41F7-9E07-29492F7817A9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ge Chapit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9462" y="2276401"/>
            <a:ext cx="6910209" cy="350569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7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10317" y="1778616"/>
            <a:ext cx="1217645" cy="142619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E81-90C9-4514-B951-101C20407D23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7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362" y="1946734"/>
            <a:ext cx="4560674" cy="5504074"/>
          </a:xfrm>
        </p:spPr>
        <p:txBody>
          <a:bodyPr/>
          <a:lstStyle>
            <a:lvl1pPr marL="391077" indent="-391077">
              <a:buSzPct val="100000"/>
              <a:buFontTx/>
              <a:buBlip>
                <a:blip r:embed="rId2"/>
              </a:buBlip>
              <a:defRPr sz="3200"/>
            </a:lvl1pPr>
            <a:lvl2pPr marL="847334" indent="-325898">
              <a:buSzPct val="100000"/>
              <a:buFontTx/>
              <a:buBlip>
                <a:blip r:embed="rId3"/>
              </a:buBlip>
              <a:defRPr sz="2700"/>
            </a:lvl2pPr>
            <a:lvl3pPr marL="1303592" indent="-260718">
              <a:buSzPct val="100000"/>
              <a:buFontTx/>
              <a:buBlip>
                <a:blip r:embed="rId4"/>
              </a:buBlip>
              <a:defRPr sz="2300"/>
            </a:lvl3pPr>
            <a:lvl4pPr marL="1825028" indent="-260718">
              <a:buSzPct val="100000"/>
              <a:buFontTx/>
              <a:buBlip>
                <a:blip r:embed="rId5"/>
              </a:buBlip>
              <a:defRPr sz="2100"/>
            </a:lvl4pPr>
            <a:lvl5pPr marL="2346465" indent="-260718">
              <a:buFont typeface="Arial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A28A-D957-4F37-8AC2-99FA84BD70ED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593532" y="1949734"/>
            <a:ext cx="4560674" cy="5504074"/>
          </a:xfrm>
        </p:spPr>
        <p:txBody>
          <a:bodyPr/>
          <a:lstStyle>
            <a:lvl1pPr marL="391077" indent="-391077">
              <a:buSzPct val="100000"/>
              <a:buFontTx/>
              <a:buBlip>
                <a:blip r:embed="rId2"/>
              </a:buBlip>
              <a:defRPr sz="3200"/>
            </a:lvl1pPr>
            <a:lvl2pPr marL="847334" indent="-325898">
              <a:buSzPct val="100000"/>
              <a:buFontTx/>
              <a:buBlip>
                <a:blip r:embed="rId3"/>
              </a:buBlip>
              <a:defRPr sz="2700"/>
            </a:lvl2pPr>
            <a:lvl3pPr marL="1303592" indent="-260718">
              <a:buSzPct val="100000"/>
              <a:buFontTx/>
              <a:buBlip>
                <a:blip r:embed="rId4"/>
              </a:buBlip>
              <a:defRPr sz="2300"/>
            </a:lvl3pPr>
            <a:lvl4pPr marL="1825028" indent="-260718">
              <a:buSzPct val="100000"/>
              <a:buFontTx/>
              <a:buBlip>
                <a:blip r:embed="rId5"/>
              </a:buBlip>
              <a:defRPr sz="2100"/>
            </a:lvl4pPr>
            <a:lvl5pPr marL="2346465" indent="-260718">
              <a:buFont typeface="Arial"/>
              <a:buChar char="•"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94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A2A7-AAB3-4033-97C9-2B02352012D7}" type="datetime1">
              <a:rPr lang="fr-FR" smtClean="0"/>
              <a:t>11/10/2021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50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F53E-AFE6-417F-BC6D-C4178AEBB101}" type="datetime1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476F-6F90-4EB4-9613-C23A287451BF}" type="datetime1">
              <a:rPr lang="fr-FR" smtClean="0"/>
              <a:t>11/10/2021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1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884-2076-4382-8C68-77DE71F84F03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1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098B-D276-43F5-9836-6A63BD7A2179}" type="datetime1">
              <a:rPr lang="fr-FR" smtClean="0"/>
              <a:t>11/10/2021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7470-E1E2-47D2-B459-DCEE58E9C884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E88B-6D4D-1947-A8C4-AD40281CD6D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page intern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3EB2-D7D6-42B0-9A6E-A005658C6E98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F310-B4FA-814E-9A7B-824CAFCE4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7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forem.be/entreprises/reforme-AP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forme.ape@forem.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arde_le Forem gé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6" y="-240060"/>
            <a:ext cx="10688638" cy="75583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0780" y="3355531"/>
            <a:ext cx="934384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La réforme APE</a:t>
            </a:r>
          </a:p>
          <a:p>
            <a:endParaRPr lang="fr-BE" dirty="0"/>
          </a:p>
          <a:p>
            <a:r>
              <a:rPr lang="fr-BE" dirty="0"/>
              <a:t> </a:t>
            </a:r>
            <a:r>
              <a:rPr lang="fr-BE" sz="3600" i="1" dirty="0"/>
              <a:t>Quelles démarches administratives pour les employeurs ?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495654" y="5933306"/>
            <a:ext cx="2897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Claude Frederickx </a:t>
            </a:r>
            <a:r>
              <a:rPr lang="fr-BE" dirty="0"/>
              <a:t>Directeur </a:t>
            </a:r>
          </a:p>
          <a:p>
            <a:r>
              <a:rPr lang="fr-BE" dirty="0"/>
              <a:t>SGD Aides publiques et Incitants financiers </a:t>
            </a:r>
          </a:p>
        </p:txBody>
      </p:sp>
    </p:spTree>
    <p:extLst>
      <p:ext uri="{BB962C8B-B14F-4D97-AF65-F5344CB8AC3E}">
        <p14:creationId xmlns:p14="http://schemas.microsoft.com/office/powerpoint/2010/main" val="155568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B8723-8D25-4132-86E0-DA3545EA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89" y="2982742"/>
            <a:ext cx="3073242" cy="1422277"/>
          </a:xfrm>
        </p:spPr>
        <p:txBody>
          <a:bodyPr>
            <a:normAutofit fontScale="90000"/>
          </a:bodyPr>
          <a:lstStyle/>
          <a:p>
            <a:r>
              <a:rPr lang="fr-BE" sz="3244" dirty="0"/>
              <a:t>Modifier les données d’engagement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4C4EB-2E90-4D3E-928B-4E85CDD84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t="290" r="12214" b="-474"/>
          <a:stretch/>
        </p:blipFill>
        <p:spPr>
          <a:xfrm>
            <a:off x="4572491" y="1326919"/>
            <a:ext cx="5610683" cy="4733925"/>
          </a:xfrm>
          <a:prstGeom prst="rect">
            <a:avLst/>
          </a:prstGeom>
          <a:effectLst/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F4DD8E5-2D38-41BD-A983-D76D0A073E30}"/>
              </a:ext>
            </a:extLst>
          </p:cNvPr>
          <p:cNvCxnSpPr/>
          <p:nvPr/>
        </p:nvCxnSpPr>
        <p:spPr>
          <a:xfrm flipH="1">
            <a:off x="3604437" y="4720856"/>
            <a:ext cx="2105247" cy="636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0E800B9-3987-40D6-9533-D3CF1498FA29}"/>
              </a:ext>
            </a:extLst>
          </p:cNvPr>
          <p:cNvSpPr txBox="1"/>
          <p:nvPr/>
        </p:nvSpPr>
        <p:spPr>
          <a:xfrm>
            <a:off x="2020186" y="5506338"/>
            <a:ext cx="192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/>
              <a:t>Taux de subventionnement</a:t>
            </a:r>
          </a:p>
        </p:txBody>
      </p:sp>
    </p:spTree>
    <p:extLst>
      <p:ext uri="{BB962C8B-B14F-4D97-AF65-F5344CB8AC3E}">
        <p14:creationId xmlns:p14="http://schemas.microsoft.com/office/powerpoint/2010/main" val="229055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FA51-9092-4446-98E0-E268EE2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/>
              <a:t>la liste des travailleurs APE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050E7-3043-41DA-B009-6FAD1F7D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sz="4000" b="1" u="sng" dirty="0">
                <a:solidFill>
                  <a:srgbClr val="0070C0"/>
                </a:solidFill>
              </a:rPr>
              <a:t>DMFA </a:t>
            </a:r>
            <a:r>
              <a:rPr lang="fr-BE" sz="2800" b="1" u="sng" dirty="0">
                <a:solidFill>
                  <a:srgbClr val="0070C0"/>
                </a:solidFill>
              </a:rPr>
              <a:t>(déclaration ONSS)</a:t>
            </a:r>
            <a:r>
              <a:rPr lang="fr-BE" sz="4000" b="1" u="sng" dirty="0"/>
              <a:t> </a:t>
            </a:r>
          </a:p>
          <a:p>
            <a:pPr marL="0" indent="0" algn="ctr">
              <a:buNone/>
            </a:pPr>
            <a:endParaRPr lang="fr-BE" sz="4000" b="1" u="sng" dirty="0"/>
          </a:p>
          <a:p>
            <a:pPr marL="0" indent="0" algn="ctr">
              <a:buNone/>
            </a:pPr>
            <a:r>
              <a:rPr lang="fr-BE" sz="2800" dirty="0"/>
              <a:t>Maintien des codes travailleurs </a:t>
            </a:r>
            <a:r>
              <a:rPr lang="fr-BE" sz="2800" b="1" dirty="0"/>
              <a:t>024 – 484 </a:t>
            </a:r>
          </a:p>
          <a:p>
            <a:pPr marL="0" indent="0" algn="ctr">
              <a:buNone/>
            </a:pPr>
            <a:r>
              <a:rPr lang="fr-BE" sz="2800" dirty="0"/>
              <a:t>Contractuels subventionnés (</a:t>
            </a:r>
            <a:r>
              <a:rPr lang="fr-BE" sz="2800" dirty="0" err="1"/>
              <a:t>Cosub</a:t>
            </a:r>
            <a:r>
              <a:rPr lang="fr-BE" sz="2800" dirty="0"/>
              <a:t>)</a:t>
            </a:r>
          </a:p>
          <a:p>
            <a:pPr marL="0" indent="0" algn="ctr">
              <a:buNone/>
            </a:pPr>
            <a:r>
              <a:rPr lang="fr-BE" sz="2800" dirty="0"/>
              <a:t>Suppression de la réduction de cotisations ONSS mais maintien de </a:t>
            </a:r>
            <a:r>
              <a:rPr lang="fr-BE" sz="2800" b="1" dirty="0"/>
              <a:t>l’exonération de la cotisation 855</a:t>
            </a:r>
          </a:p>
          <a:p>
            <a:pPr marL="0" indent="0">
              <a:buNone/>
            </a:pPr>
            <a:endParaRPr lang="fr-BE" sz="3200" dirty="0"/>
          </a:p>
          <a:p>
            <a:pPr marL="0" indent="0" algn="ctr">
              <a:buNone/>
            </a:pPr>
            <a:r>
              <a:rPr lang="fr-BE" sz="4000" b="1" u="sng" dirty="0">
                <a:solidFill>
                  <a:srgbClr val="0070C0"/>
                </a:solidFill>
              </a:rPr>
              <a:t>Durée de préavis en cas de démission</a:t>
            </a:r>
          </a:p>
          <a:p>
            <a:pPr marL="0" indent="0" algn="ctr">
              <a:buNone/>
            </a:pPr>
            <a:r>
              <a:rPr lang="fr-BE" sz="2800" dirty="0"/>
              <a:t> pas de changement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0FE4AF-DC3B-4873-93A1-F60F197C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2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D1D1F-2965-45E2-92CA-3367A58C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3326801"/>
            <a:ext cx="4278249" cy="909247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A la réforme concrètement,</a:t>
            </a:r>
            <a:br>
              <a:rPr lang="fr-BE" dirty="0"/>
            </a:br>
            <a:r>
              <a:rPr lang="fr-BE" dirty="0">
                <a:solidFill>
                  <a:srgbClr val="FF0000"/>
                </a:solidFill>
              </a:rPr>
              <a:t>quels changements fondamentaux ?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C5427E32-D739-4543-90A3-C534884A8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88775"/>
              </p:ext>
            </p:extLst>
          </p:nvPr>
        </p:nvGraphicFramePr>
        <p:xfrm>
          <a:off x="4544063" y="1640914"/>
          <a:ext cx="5411123" cy="427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42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01067" y="454937"/>
            <a:ext cx="10086504" cy="501866"/>
          </a:xfrm>
          <a:prstGeom prst="rect">
            <a:avLst/>
          </a:prstGeom>
        </p:spPr>
        <p:txBody>
          <a:bodyPr vert="horz" lIns="63730" tIns="31864" rIns="63730" bIns="318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dirty="0"/>
              <a:t>La gestion courante du dispositif APE réformé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06B044A6-4372-4561-9BC2-12FADFEF8DC4}"/>
              </a:ext>
            </a:extLst>
          </p:cNvPr>
          <p:cNvSpPr/>
          <p:nvPr/>
        </p:nvSpPr>
        <p:spPr>
          <a:xfrm>
            <a:off x="253775" y="1610043"/>
            <a:ext cx="10240560" cy="132080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b="1" dirty="0">
                <a:solidFill>
                  <a:schemeClr val="tx1"/>
                </a:solidFill>
              </a:rPr>
              <a:t>Maintenir continuellement à jour la liste des travailleurs APE</a:t>
            </a:r>
            <a:r>
              <a:rPr lang="fr-BE" dirty="0"/>
              <a:t>. En cas d’engagement d’un nouveau collaborateur APE, vous utilisez « </a:t>
            </a:r>
            <a:r>
              <a:rPr lang="fr-BE" b="1" dirty="0">
                <a:solidFill>
                  <a:schemeClr val="tx1"/>
                </a:solidFill>
              </a:rPr>
              <a:t>le calculateur </a:t>
            </a:r>
            <a:r>
              <a:rPr lang="fr-BE" dirty="0"/>
              <a:t>» en ligne dans votre espace employeur pour vous assurer de son éligibilité à la veille de son engagement (date contrat).</a:t>
            </a:r>
          </a:p>
          <a:p>
            <a:endParaRPr lang="fr-BE" dirty="0"/>
          </a:p>
          <a:p>
            <a:pPr algn="ctr"/>
            <a:endParaRPr lang="fr-BE" dirty="0"/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6EF0F335-9949-4B83-8A3E-443ED938CA79}"/>
              </a:ext>
            </a:extLst>
          </p:cNvPr>
          <p:cNvSpPr/>
          <p:nvPr/>
        </p:nvSpPr>
        <p:spPr>
          <a:xfrm>
            <a:off x="4859872" y="3375927"/>
            <a:ext cx="5634463" cy="1685564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- Contrôle du volume de </a:t>
            </a:r>
            <a:r>
              <a:rPr lang="fr-BE" b="1" dirty="0">
                <a:solidFill>
                  <a:schemeClr val="tx1"/>
                </a:solidFill>
              </a:rPr>
              <a:t>l’emploi pérennisé</a:t>
            </a:r>
          </a:p>
          <a:p>
            <a:r>
              <a:rPr lang="fr-BE" dirty="0"/>
              <a:t>- Contrôle du </a:t>
            </a:r>
            <a:r>
              <a:rPr lang="fr-BE" b="1" dirty="0">
                <a:solidFill>
                  <a:schemeClr val="tx1"/>
                </a:solidFill>
              </a:rPr>
              <a:t>volume global de l’emploi </a:t>
            </a:r>
          </a:p>
          <a:p>
            <a:r>
              <a:rPr lang="fr-BE" dirty="0"/>
              <a:t>- Contrôle du </a:t>
            </a:r>
            <a:r>
              <a:rPr lang="fr-BE" b="1" dirty="0">
                <a:solidFill>
                  <a:schemeClr val="tx1"/>
                </a:solidFill>
              </a:rPr>
              <a:t>coût effectivement supporté par l’employeur</a:t>
            </a:r>
            <a:r>
              <a:rPr lang="fr-BE" b="1" dirty="0"/>
              <a:t> </a:t>
            </a:r>
            <a:r>
              <a:rPr lang="fr-BE" dirty="0"/>
              <a:t>(comparativement à la subvention)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B71680E3-BBA4-4898-A360-2B185466BD82}"/>
              </a:ext>
            </a:extLst>
          </p:cNvPr>
          <p:cNvSpPr/>
          <p:nvPr/>
        </p:nvSpPr>
        <p:spPr>
          <a:xfrm>
            <a:off x="7162805" y="5430666"/>
            <a:ext cx="3331530" cy="81985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Remettre annuellement un </a:t>
            </a:r>
            <a:r>
              <a:rPr lang="fr-BE" dirty="0">
                <a:solidFill>
                  <a:schemeClr val="tx1"/>
                </a:solidFill>
              </a:rPr>
              <a:t>rapport d’exécution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2D136295-151F-4599-914D-6F49A1DBA010}"/>
              </a:ext>
            </a:extLst>
          </p:cNvPr>
          <p:cNvSpPr/>
          <p:nvPr/>
        </p:nvSpPr>
        <p:spPr>
          <a:xfrm>
            <a:off x="4008474" y="3375927"/>
            <a:ext cx="106326" cy="2874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6E2641-5DC7-4658-8BF2-280A6483F099}"/>
              </a:ext>
            </a:extLst>
          </p:cNvPr>
          <p:cNvSpPr txBox="1"/>
          <p:nvPr/>
        </p:nvSpPr>
        <p:spPr>
          <a:xfrm>
            <a:off x="1382233" y="3870251"/>
            <a:ext cx="2062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Année n+1</a:t>
            </a:r>
          </a:p>
        </p:txBody>
      </p:sp>
    </p:spTree>
    <p:extLst>
      <p:ext uri="{BB962C8B-B14F-4D97-AF65-F5344CB8AC3E}">
        <p14:creationId xmlns:p14="http://schemas.microsoft.com/office/powerpoint/2010/main" val="77470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E0F96C-C434-46CD-9673-B89E39BD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" y="301114"/>
            <a:ext cx="9780495" cy="6454683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800" dirty="0"/>
              <a:t>Quelles modalités d’organisation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438BFA-8AA6-453F-B9D4-87A50038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06485" y="1673589"/>
            <a:ext cx="10086504" cy="501866"/>
          </a:xfrm>
          <a:prstGeom prst="rect">
            <a:avLst/>
          </a:prstGeom>
        </p:spPr>
        <p:txBody>
          <a:bodyPr vert="horz" lIns="63730" tIns="31864" rIns="63730" bIns="318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37308">
              <a:defRPr/>
            </a:pPr>
            <a:r>
              <a:rPr lang="fr-BE" sz="3816" dirty="0"/>
              <a:t>Echéancier de communication de la réforme APE</a:t>
            </a:r>
            <a:endParaRPr lang="fr-BE" sz="1431" b="1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EA2C3EA-603E-4437-87A5-90D0023CE00F}"/>
              </a:ext>
            </a:extLst>
          </p:cNvPr>
          <p:cNvSpPr/>
          <p:nvPr/>
        </p:nvSpPr>
        <p:spPr>
          <a:xfrm>
            <a:off x="206486" y="5713608"/>
            <a:ext cx="9824568" cy="3513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63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E27BD77-F9C4-454E-AED7-428C65159780}"/>
              </a:ext>
            </a:extLst>
          </p:cNvPr>
          <p:cNvCxnSpPr>
            <a:cxnSpLocks/>
          </p:cNvCxnSpPr>
          <p:nvPr/>
        </p:nvCxnSpPr>
        <p:spPr>
          <a:xfrm flipV="1">
            <a:off x="218766" y="2608464"/>
            <a:ext cx="3432" cy="3294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7E39B62-71B1-4D48-B362-0FD0CE9A3706}"/>
              </a:ext>
            </a:extLst>
          </p:cNvPr>
          <p:cNvSpPr txBox="1"/>
          <p:nvPr/>
        </p:nvSpPr>
        <p:spPr>
          <a:xfrm>
            <a:off x="357544" y="2608464"/>
            <a:ext cx="1748134" cy="319459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753" b="1" dirty="0"/>
              <a:t>Janvier 2021 </a:t>
            </a:r>
            <a:r>
              <a:rPr lang="fr-BE" sz="1753" dirty="0"/>
              <a:t> </a:t>
            </a:r>
            <a:r>
              <a:rPr lang="fr-BE" sz="1227" dirty="0"/>
              <a:t>Communication par courrier des données de calcul de la subvention unique.</a:t>
            </a:r>
          </a:p>
          <a:p>
            <a:r>
              <a:rPr lang="fr-BE" sz="1227" dirty="0"/>
              <a:t>Mise en ligne d’un simulateur de subvention sur le site du Forem :</a:t>
            </a:r>
          </a:p>
          <a:p>
            <a:r>
              <a:rPr lang="fr-BE" sz="1227" dirty="0">
                <a:hlinkClick r:id="rId3"/>
              </a:rPr>
              <a:t>https://www.leforem.be/entreprises/reforme-APE.html</a:t>
            </a:r>
            <a:r>
              <a:rPr lang="fr-BE" sz="1227" dirty="0"/>
              <a:t> </a:t>
            </a:r>
          </a:p>
          <a:p>
            <a:endParaRPr lang="fr-BE" sz="1227" dirty="0"/>
          </a:p>
          <a:p>
            <a:r>
              <a:rPr lang="fr-BE" sz="1227" dirty="0"/>
              <a:t>Création de la boîte e-mail : </a:t>
            </a:r>
            <a:r>
              <a:rPr lang="fr-BE" sz="1227" dirty="0">
                <a:hlinkClick r:id="rId4"/>
              </a:rPr>
              <a:t>reforme.ape@forem.be</a:t>
            </a:r>
            <a:r>
              <a:rPr lang="fr-BE" sz="1227" dirty="0"/>
              <a:t>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C4E52B2-117B-4784-BFDA-5C1CF44569C9}"/>
              </a:ext>
            </a:extLst>
          </p:cNvPr>
          <p:cNvCxnSpPr>
            <a:cxnSpLocks/>
          </p:cNvCxnSpPr>
          <p:nvPr/>
        </p:nvCxnSpPr>
        <p:spPr>
          <a:xfrm flipV="1">
            <a:off x="2241025" y="2584435"/>
            <a:ext cx="0" cy="3299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86031D2-9DDF-4772-AA16-5FE56A37EC0D}"/>
              </a:ext>
            </a:extLst>
          </p:cNvPr>
          <p:cNvSpPr txBox="1"/>
          <p:nvPr/>
        </p:nvSpPr>
        <p:spPr>
          <a:xfrm>
            <a:off x="2371369" y="2601417"/>
            <a:ext cx="1886480" cy="300575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753" b="1" dirty="0"/>
              <a:t>Septembre 2021 </a:t>
            </a:r>
          </a:p>
          <a:p>
            <a:r>
              <a:rPr lang="fr-BE" sz="1227" dirty="0"/>
              <a:t>Communication par courrier à l’ensemble des employeurs :</a:t>
            </a:r>
          </a:p>
          <a:p>
            <a:endParaRPr lang="fr-BE" sz="1227" dirty="0"/>
          </a:p>
          <a:p>
            <a:pPr marL="200414" indent="-200414">
              <a:buAutoNum type="arabicPeriod"/>
            </a:pPr>
            <a:r>
              <a:rPr lang="fr-BE" sz="1227" dirty="0"/>
              <a:t>Inviter à activer leur espace personnel employeur sur le site du Forem.</a:t>
            </a:r>
          </a:p>
          <a:p>
            <a:pPr marL="200414" indent="-200414">
              <a:buAutoNum type="arabicPeriod"/>
            </a:pPr>
            <a:endParaRPr lang="fr-BE" sz="1227" dirty="0"/>
          </a:p>
          <a:p>
            <a:pPr marL="200414" indent="-200414">
              <a:buAutoNum type="arabicPeriod"/>
            </a:pPr>
            <a:r>
              <a:rPr lang="fr-BE" sz="1227" dirty="0"/>
              <a:t>Communication de </a:t>
            </a:r>
            <a:r>
              <a:rPr lang="fr-BE" sz="1227" b="1" dirty="0"/>
              <a:t>l’identifiant unique</a:t>
            </a:r>
            <a:r>
              <a:rPr lang="fr-BE" sz="1227" dirty="0"/>
              <a:t> permettant de se connecter à la plate-forme APE.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A76A6A0-AEBC-46E1-AB6C-90E65A2DADC4}"/>
              </a:ext>
            </a:extLst>
          </p:cNvPr>
          <p:cNvCxnSpPr>
            <a:cxnSpLocks/>
          </p:cNvCxnSpPr>
          <p:nvPr/>
        </p:nvCxnSpPr>
        <p:spPr>
          <a:xfrm flipV="1">
            <a:off x="4348179" y="2601417"/>
            <a:ext cx="0" cy="32621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38F35A9-05F3-4EA9-ACC1-B593732C1ABD}"/>
              </a:ext>
            </a:extLst>
          </p:cNvPr>
          <p:cNvSpPr txBox="1"/>
          <p:nvPr/>
        </p:nvSpPr>
        <p:spPr>
          <a:xfrm>
            <a:off x="4495731" y="2584436"/>
            <a:ext cx="1844725" cy="16839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753" b="1" dirty="0"/>
              <a:t>Septembre 2021</a:t>
            </a:r>
          </a:p>
          <a:p>
            <a:r>
              <a:rPr lang="fr-BE" sz="1227" dirty="0"/>
              <a:t>Communication aux employeurs (Pouvoirs locaux) « cédant » de décisions APE -  confirmation du maintien ou pas de la cession.  </a:t>
            </a:r>
            <a:r>
              <a:rPr lang="fr-BE" sz="1227" b="1" dirty="0"/>
              <a:t>Échéance le 30 novembre</a:t>
            </a:r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67A67FC7-1D0C-44CB-9698-E2A9772A6663}"/>
              </a:ext>
            </a:extLst>
          </p:cNvPr>
          <p:cNvSpPr/>
          <p:nvPr/>
        </p:nvSpPr>
        <p:spPr>
          <a:xfrm>
            <a:off x="2165744" y="2289169"/>
            <a:ext cx="267349" cy="25784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63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6C49E5-4B50-4D62-B580-6EBC454F5D7B}"/>
              </a:ext>
            </a:extLst>
          </p:cNvPr>
          <p:cNvSpPr txBox="1"/>
          <p:nvPr/>
        </p:nvSpPr>
        <p:spPr>
          <a:xfrm>
            <a:off x="6733983" y="2584435"/>
            <a:ext cx="1661062" cy="11174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753" b="1" dirty="0"/>
              <a:t>Décembre 2021</a:t>
            </a:r>
          </a:p>
          <a:p>
            <a:r>
              <a:rPr lang="fr-BE" sz="1227" dirty="0"/>
              <a:t>Notification sur  la plate-forme APE des décisions d’octroi de la subvention APE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7994647-3B0C-4E03-B4B2-09CA416F7B7D}"/>
              </a:ext>
            </a:extLst>
          </p:cNvPr>
          <p:cNvCxnSpPr>
            <a:cxnSpLocks/>
          </p:cNvCxnSpPr>
          <p:nvPr/>
        </p:nvCxnSpPr>
        <p:spPr>
          <a:xfrm flipV="1">
            <a:off x="6628647" y="2584436"/>
            <a:ext cx="0" cy="32621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Étoile : 5 branches 38">
            <a:extLst>
              <a:ext uri="{FF2B5EF4-FFF2-40B4-BE49-F238E27FC236}">
                <a16:creationId xmlns:a16="http://schemas.microsoft.com/office/drawing/2014/main" id="{D8F55E0E-24F1-4318-AD82-016C96AF103C}"/>
              </a:ext>
            </a:extLst>
          </p:cNvPr>
          <p:cNvSpPr/>
          <p:nvPr/>
        </p:nvSpPr>
        <p:spPr>
          <a:xfrm>
            <a:off x="6773642" y="6234247"/>
            <a:ext cx="150560" cy="1324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63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778A3E-8B84-4425-ABD6-94DA9CB07017}"/>
              </a:ext>
            </a:extLst>
          </p:cNvPr>
          <p:cNvSpPr txBox="1"/>
          <p:nvPr/>
        </p:nvSpPr>
        <p:spPr>
          <a:xfrm>
            <a:off x="6773642" y="6268136"/>
            <a:ext cx="2565774" cy="31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31" dirty="0"/>
              <a:t>  prochaine échéance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4A17C8D-0130-4249-B172-01F4AE70A553}"/>
              </a:ext>
            </a:extLst>
          </p:cNvPr>
          <p:cNvCxnSpPr>
            <a:cxnSpLocks/>
          </p:cNvCxnSpPr>
          <p:nvPr/>
        </p:nvCxnSpPr>
        <p:spPr>
          <a:xfrm flipV="1">
            <a:off x="8578709" y="2584435"/>
            <a:ext cx="1" cy="3207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ED4E9FF-FB87-4138-B3AF-8E7B4A8A3238}"/>
              </a:ext>
            </a:extLst>
          </p:cNvPr>
          <p:cNvSpPr txBox="1"/>
          <p:nvPr/>
        </p:nvSpPr>
        <p:spPr>
          <a:xfrm>
            <a:off x="8643811" y="3673769"/>
            <a:ext cx="1393527" cy="9285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753" b="1" dirty="0"/>
              <a:t>Janvier 2022</a:t>
            </a:r>
          </a:p>
          <a:p>
            <a:r>
              <a:rPr lang="fr-BE" sz="1227" dirty="0"/>
              <a:t>Mise en ligne de la liste des travailleurs APE</a:t>
            </a:r>
          </a:p>
        </p:txBody>
      </p:sp>
    </p:spTree>
    <p:extLst>
      <p:ext uri="{BB962C8B-B14F-4D97-AF65-F5344CB8AC3E}">
        <p14:creationId xmlns:p14="http://schemas.microsoft.com/office/powerpoint/2010/main" val="306528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7A841-FE74-426D-992B-F46E9957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E88B-6D4D-1947-A8C4-AD40281CD6D2}" type="slidenum">
              <a:rPr lang="fr-FR" smtClean="0"/>
              <a:t>6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7EE903-AE62-4E27-B217-39B19FA0668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3" b="31573"/>
          <a:stretch/>
        </p:blipFill>
        <p:spPr bwMode="auto">
          <a:xfrm>
            <a:off x="358886" y="2586120"/>
            <a:ext cx="9795320" cy="327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1C4C455-64A5-49BD-B1EF-15AE718F939B}"/>
              </a:ext>
            </a:extLst>
          </p:cNvPr>
          <p:cNvSpPr txBox="1">
            <a:spLocks/>
          </p:cNvSpPr>
          <p:nvPr/>
        </p:nvSpPr>
        <p:spPr>
          <a:xfrm>
            <a:off x="243249" y="1825989"/>
            <a:ext cx="10086504" cy="501866"/>
          </a:xfrm>
          <a:prstGeom prst="rect">
            <a:avLst/>
          </a:prstGeom>
        </p:spPr>
        <p:txBody>
          <a:bodyPr vert="horz" lIns="63730" tIns="31864" rIns="63730" bIns="318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37308">
              <a:defRPr/>
            </a:pPr>
            <a:endParaRPr lang="fr-BE" sz="1431" b="1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53ED884-3246-4B0E-AAFB-DAB14511073F}"/>
              </a:ext>
            </a:extLst>
          </p:cNvPr>
          <p:cNvSpPr txBox="1">
            <a:spLocks/>
          </p:cNvSpPr>
          <p:nvPr/>
        </p:nvSpPr>
        <p:spPr>
          <a:xfrm>
            <a:off x="358885" y="1825989"/>
            <a:ext cx="10086504" cy="501866"/>
          </a:xfrm>
          <a:prstGeom prst="rect">
            <a:avLst/>
          </a:prstGeom>
        </p:spPr>
        <p:txBody>
          <a:bodyPr vert="horz" lIns="63730" tIns="31864" rIns="63730" bIns="318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37308">
              <a:defRPr/>
            </a:pPr>
            <a:r>
              <a:rPr lang="fr-BE" sz="1431" b="1" cap="all" dirty="0">
                <a:latin typeface="Verdana" panose="020B0604030504040204" pitchFamily="34" charset="0"/>
                <a:ea typeface="Verdana" panose="020B0604030504040204" pitchFamily="34" charset="0"/>
              </a:rPr>
              <a:t>Activer son espace personnel employeur</a:t>
            </a:r>
          </a:p>
          <a:p>
            <a:pPr algn="ctr" defTabSz="637308">
              <a:defRPr/>
            </a:pPr>
            <a:r>
              <a:rPr lang="fr-BE" sz="1431" b="1" cap="all" dirty="0">
                <a:latin typeface="Verdana" panose="020B0604030504040204" pitchFamily="34" charset="0"/>
                <a:ea typeface="Verdana" panose="020B0604030504040204" pitchFamily="34" charset="0"/>
              </a:rPr>
              <a:t> comment comprendre le courrier de septembre 2021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E69615EF-F4A2-47FF-BDF7-E432613685F0}"/>
              </a:ext>
            </a:extLst>
          </p:cNvPr>
          <p:cNvSpPr/>
          <p:nvPr/>
        </p:nvSpPr>
        <p:spPr>
          <a:xfrm rot="5400000">
            <a:off x="2936118" y="3224254"/>
            <a:ext cx="489885" cy="56443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F820EB-CC3C-4104-999B-A29E8CC2C77D}"/>
              </a:ext>
            </a:extLst>
          </p:cNvPr>
          <p:cNvSpPr txBox="1"/>
          <p:nvPr/>
        </p:nvSpPr>
        <p:spPr>
          <a:xfrm>
            <a:off x="446118" y="5529112"/>
            <a:ext cx="5701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Si vous n’avez pas encore votre espace employeur</a:t>
            </a:r>
          </a:p>
        </p:txBody>
      </p:sp>
    </p:spTree>
    <p:extLst>
      <p:ext uri="{BB962C8B-B14F-4D97-AF65-F5344CB8AC3E}">
        <p14:creationId xmlns:p14="http://schemas.microsoft.com/office/powerpoint/2010/main" val="350199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8EEEE-E94B-47A3-872A-332EEC4C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44" dirty="0"/>
              <a:t>Gérer mes travailleurs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5F640-0894-4837-8ABD-20CF08099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" y="1940118"/>
            <a:ext cx="8337460" cy="41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B3D8BB-AA30-461E-AE2F-B61AA8F1067C}"/>
              </a:ext>
            </a:extLst>
          </p:cNvPr>
          <p:cNvSpPr/>
          <p:nvPr/>
        </p:nvSpPr>
        <p:spPr>
          <a:xfrm>
            <a:off x="4399197" y="3781425"/>
            <a:ext cx="1559168" cy="91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41" dirty="0"/>
              <a:t>Gérer mes travailleurs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0FE5D3-E29F-4DFE-9F77-03A014645AD6}"/>
              </a:ext>
            </a:extLst>
          </p:cNvPr>
          <p:cNvSpPr txBox="1"/>
          <p:nvPr/>
        </p:nvSpPr>
        <p:spPr>
          <a:xfrm>
            <a:off x="6123929" y="5061490"/>
            <a:ext cx="2495852" cy="84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227" dirty="0"/>
              <a:t>L’employeur clique sur ce pavé pour accéder à la liste de ses travailleurs qu’il peut gérer ( Consulter, ajouter, modifier, supprimer) .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49896BA-8E24-40C8-B1C8-802A3827EC44}"/>
              </a:ext>
            </a:extLst>
          </p:cNvPr>
          <p:cNvCxnSpPr>
            <a:cxnSpLocks/>
          </p:cNvCxnSpPr>
          <p:nvPr/>
        </p:nvCxnSpPr>
        <p:spPr>
          <a:xfrm flipH="1" flipV="1">
            <a:off x="6123929" y="4348716"/>
            <a:ext cx="1247925" cy="7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4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61366-5532-47B6-8FBB-BECD014F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12" y="1326919"/>
            <a:ext cx="7779958" cy="955105"/>
          </a:xfrm>
        </p:spPr>
        <p:txBody>
          <a:bodyPr vert="horz" lIns="80165" tIns="40082" rIns="80165" bIns="40082" rtlCol="0" anchor="ctr">
            <a:normAutofit/>
          </a:bodyPr>
          <a:lstStyle/>
          <a:p>
            <a:r>
              <a:rPr lang="en-US" sz="3244" dirty="0"/>
              <a:t>Consulter la </a:t>
            </a:r>
            <a:r>
              <a:rPr lang="en-US" sz="3244" dirty="0" err="1"/>
              <a:t>liste</a:t>
            </a:r>
            <a:r>
              <a:rPr lang="en-US" sz="3244" dirty="0"/>
              <a:t> des </a:t>
            </a:r>
            <a:r>
              <a:rPr lang="en-US" sz="3244" dirty="0" err="1"/>
              <a:t>travailleurs</a:t>
            </a:r>
            <a:r>
              <a:rPr lang="en-US" sz="3244" dirty="0"/>
              <a:t> APE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0E2AC5-A567-448D-8FFA-0E950CA40F0E}"/>
              </a:ext>
            </a:extLst>
          </p:cNvPr>
          <p:cNvSpPr txBox="1"/>
          <p:nvPr/>
        </p:nvSpPr>
        <p:spPr>
          <a:xfrm>
            <a:off x="568913" y="2912974"/>
            <a:ext cx="3073241" cy="3318649"/>
          </a:xfrm>
          <a:prstGeom prst="rect">
            <a:avLst/>
          </a:prstGeom>
        </p:spPr>
        <p:txBody>
          <a:bodyPr vert="horz" lIns="80165" tIns="40082" rIns="80165" bIns="40082" rtlCol="0">
            <a:normAutofit/>
          </a:bodyPr>
          <a:lstStyle/>
          <a:p>
            <a:pPr>
              <a:lnSpc>
                <a:spcPct val="90000"/>
              </a:lnSpc>
              <a:spcAft>
                <a:spcPts val="526"/>
              </a:spcAft>
            </a:pPr>
            <a:endParaRPr lang="en-US" sz="1227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30B92A-A2A2-4BBC-8DCC-19A2939C7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252" r="5677"/>
          <a:stretch/>
        </p:blipFill>
        <p:spPr>
          <a:xfrm>
            <a:off x="1693628" y="2367780"/>
            <a:ext cx="7195929" cy="4354745"/>
          </a:xfrm>
          <a:prstGeom prst="rect">
            <a:avLst/>
          </a:prstGeom>
          <a:effectLst/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73D218F-955B-4E42-AB02-EA069B3954B1}"/>
              </a:ext>
            </a:extLst>
          </p:cNvPr>
          <p:cNvCxnSpPr>
            <a:cxnSpLocks/>
          </p:cNvCxnSpPr>
          <p:nvPr/>
        </p:nvCxnSpPr>
        <p:spPr>
          <a:xfrm flipV="1">
            <a:off x="5709684" y="1537745"/>
            <a:ext cx="2809411" cy="1630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0AD5FD1-8135-4946-87D0-E78F9B484205}"/>
              </a:ext>
            </a:extLst>
          </p:cNvPr>
          <p:cNvSpPr txBox="1"/>
          <p:nvPr/>
        </p:nvSpPr>
        <p:spPr>
          <a:xfrm>
            <a:off x="8197703" y="1063256"/>
            <a:ext cx="192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/>
              <a:t>Taux de subventionnement</a:t>
            </a:r>
          </a:p>
        </p:txBody>
      </p:sp>
    </p:spTree>
    <p:extLst>
      <p:ext uri="{BB962C8B-B14F-4D97-AF65-F5344CB8AC3E}">
        <p14:creationId xmlns:p14="http://schemas.microsoft.com/office/powerpoint/2010/main" val="175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373ABE-63C4-44A5-9233-2596AA279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3" t="1704" r="18196"/>
          <a:stretch/>
        </p:blipFill>
        <p:spPr>
          <a:xfrm>
            <a:off x="5735228" y="1786633"/>
            <a:ext cx="3601000" cy="37197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3B07D8-F843-4A3D-A97B-53AC3744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30" y="2923025"/>
            <a:ext cx="4547581" cy="1162111"/>
          </a:xfrm>
        </p:spPr>
        <p:txBody>
          <a:bodyPr>
            <a:normAutofit/>
          </a:bodyPr>
          <a:lstStyle/>
          <a:p>
            <a:r>
              <a:rPr lang="fr-BE" sz="3244" dirty="0"/>
              <a:t>Ajouter un travailleur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21D0B6C-2E3D-47BF-A29E-E541CE7DE94F}"/>
              </a:ext>
            </a:extLst>
          </p:cNvPr>
          <p:cNvCxnSpPr/>
          <p:nvPr/>
        </p:nvCxnSpPr>
        <p:spPr>
          <a:xfrm flipH="1">
            <a:off x="3721395" y="4869712"/>
            <a:ext cx="2105247" cy="636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8A682FC-4258-4622-8124-538A320288C5}"/>
              </a:ext>
            </a:extLst>
          </p:cNvPr>
          <p:cNvSpPr txBox="1"/>
          <p:nvPr/>
        </p:nvSpPr>
        <p:spPr>
          <a:xfrm>
            <a:off x="2020186" y="5506338"/>
            <a:ext cx="192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/>
              <a:t>Taux de subventionnement</a:t>
            </a:r>
          </a:p>
        </p:txBody>
      </p:sp>
    </p:spTree>
    <p:extLst>
      <p:ext uri="{BB962C8B-B14F-4D97-AF65-F5344CB8AC3E}">
        <p14:creationId xmlns:p14="http://schemas.microsoft.com/office/powerpoint/2010/main" val="597165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A51F670B-120E-4F63-B3AF-661FCD682FC7}" vid="{CCD5214E-51B8-4050-BE5B-424CED18881D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A51F670B-120E-4F63-B3AF-661FCD682FC7}" vid="{F7CF2B91-2DF3-4227-8EF5-0107134D6F03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78F713489D34A8DA19EA1F82C4F41" ma:contentTypeVersion="12" ma:contentTypeDescription="Crée un document." ma:contentTypeScope="" ma:versionID="f3aa49da09396180bb6083241e7b7b87">
  <xsd:schema xmlns:xsd="http://www.w3.org/2001/XMLSchema" xmlns:xs="http://www.w3.org/2001/XMLSchema" xmlns:p="http://schemas.microsoft.com/office/2006/metadata/properties" xmlns:ns2="752323f4-9838-4165-b219-548b93e4f905" xmlns:ns3="85eb7662-389d-4453-ad77-d0fb5b04fb38" targetNamespace="http://schemas.microsoft.com/office/2006/metadata/properties" ma:root="true" ma:fieldsID="f176291484dc116a455a9f44ec63f1e4" ns2:_="" ns3:_="">
    <xsd:import namespace="752323f4-9838-4165-b219-548b93e4f905"/>
    <xsd:import namespace="85eb7662-389d-4453-ad77-d0fb5b04f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323f4-9838-4165-b219-548b93e4f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b7662-389d-4453-ad77-d0fb5b04f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97203-17F3-45AD-AE97-87D41A5C3BF6}">
  <ds:schemaRefs>
    <ds:schemaRef ds:uri="60645caf-2568-4ddb-9911-0628b6f736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e47b5d8-95f5-4e1f-88e9-b5fd9e4b2d3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69D644-92BB-437D-85B3-D45428A3A9C5}"/>
</file>

<file path=customXml/itemProps3.xml><?xml version="1.0" encoding="utf-8"?>
<ds:datastoreItem xmlns:ds="http://schemas.openxmlformats.org/officeDocument/2006/customXml" ds:itemID="{38537690-427F-465A-B592-37BD396B21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Personnalisé</PresentationFormat>
  <Paragraphs>69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Thème Office</vt:lpstr>
      <vt:lpstr>Conception personnalisée</vt:lpstr>
      <vt:lpstr>Présentation PowerPoint</vt:lpstr>
      <vt:lpstr>A la réforme concrètement, quels changements fondamentaux ?</vt:lpstr>
      <vt:lpstr>Présentation PowerPoint</vt:lpstr>
      <vt:lpstr>Présentation PowerPoint</vt:lpstr>
      <vt:lpstr>Présentation PowerPoint</vt:lpstr>
      <vt:lpstr>Présentation PowerPoint</vt:lpstr>
      <vt:lpstr>Gérer mes travailleurs</vt:lpstr>
      <vt:lpstr>Consulter la liste des travailleurs APE</vt:lpstr>
      <vt:lpstr>Ajouter un travailleur </vt:lpstr>
      <vt:lpstr>Modifier les données d’engagement</vt:lpstr>
      <vt:lpstr>la liste des travailleurs 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FREDERICKX Claude</dc:creator>
  <cp:lastModifiedBy>Emilie MAQUET - CODEF ASBL</cp:lastModifiedBy>
  <cp:revision>40</cp:revision>
  <dcterms:created xsi:type="dcterms:W3CDTF">2020-10-11T14:03:38Z</dcterms:created>
  <dcterms:modified xsi:type="dcterms:W3CDTF">2021-10-11T06:44:05Z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0x010100DEA78F713489D34A8DA19EA1F82C4F41</vt:lpwstr>
  </property>
</Properties>
</file>