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4" r:id="rId2"/>
    <p:sldMasterId id="2147483655" r:id="rId3"/>
    <p:sldMasterId id="2147483651" r:id="rId4"/>
    <p:sldMasterId id="2147483652" r:id="rId5"/>
    <p:sldMasterId id="2147483653" r:id="rId6"/>
  </p:sldMasterIdLst>
  <p:notesMasterIdLst>
    <p:notesMasterId r:id="rId25"/>
  </p:notesMasterIdLst>
  <p:handoutMasterIdLst>
    <p:handoutMasterId r:id="rId26"/>
  </p:handoutMasterIdLst>
  <p:sldIdLst>
    <p:sldId id="273" r:id="rId7"/>
    <p:sldId id="271" r:id="rId8"/>
    <p:sldId id="275" r:id="rId9"/>
    <p:sldId id="277" r:id="rId10"/>
    <p:sldId id="278" r:id="rId11"/>
    <p:sldId id="280" r:id="rId12"/>
    <p:sldId id="279" r:id="rId13"/>
    <p:sldId id="281" r:id="rId14"/>
    <p:sldId id="276" r:id="rId15"/>
    <p:sldId id="262" r:id="rId16"/>
    <p:sldId id="263" r:id="rId17"/>
    <p:sldId id="259" r:id="rId18"/>
    <p:sldId id="264" r:id="rId19"/>
    <p:sldId id="265" r:id="rId20"/>
    <p:sldId id="266" r:id="rId21"/>
    <p:sldId id="267" r:id="rId22"/>
    <p:sldId id="268" r:id="rId23"/>
    <p:sldId id="260" r:id="rId24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4800" b="1" kern="1200">
        <a:solidFill>
          <a:srgbClr val="E2003C"/>
        </a:solidFill>
        <a:latin typeface="Trebuchet MS" panose="020B0603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800" b="1" kern="1200">
        <a:solidFill>
          <a:srgbClr val="E2003C"/>
        </a:solidFill>
        <a:latin typeface="Trebuchet MS" panose="020B0603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800" b="1" kern="1200">
        <a:solidFill>
          <a:srgbClr val="E2003C"/>
        </a:solidFill>
        <a:latin typeface="Trebuchet MS" panose="020B0603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800" b="1" kern="1200">
        <a:solidFill>
          <a:srgbClr val="E2003C"/>
        </a:solidFill>
        <a:latin typeface="Trebuchet MS" panose="020B0603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800" b="1" kern="1200">
        <a:solidFill>
          <a:srgbClr val="E2003C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sz="4800" b="1" kern="1200">
        <a:solidFill>
          <a:srgbClr val="E2003C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sz="4800" b="1" kern="1200">
        <a:solidFill>
          <a:srgbClr val="E2003C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sz="4800" b="1" kern="1200">
        <a:solidFill>
          <a:srgbClr val="E2003C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sz="4800" b="1" kern="1200">
        <a:solidFill>
          <a:srgbClr val="E2003C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D2"/>
    <a:srgbClr val="E20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98" autoAdjust="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08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customXml" Target="../customXml/item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4BC28856-6622-4926-9568-9CD63F06DEB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C49FD3F4-2239-423E-8C8D-AC6B59D7CB5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37220" name="Rectangle 4">
            <a:extLst>
              <a:ext uri="{FF2B5EF4-FFF2-40B4-BE49-F238E27FC236}">
                <a16:creationId xmlns:a16="http://schemas.microsoft.com/office/drawing/2014/main" id="{7D0EAA04-5EB8-4EAF-862A-A033556C8DD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37221" name="Rectangle 5">
            <a:extLst>
              <a:ext uri="{FF2B5EF4-FFF2-40B4-BE49-F238E27FC236}">
                <a16:creationId xmlns:a16="http://schemas.microsoft.com/office/drawing/2014/main" id="{5F6FF72A-B4D5-4B99-9F38-D189246DC5B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572A0764-A555-4E2F-8E12-2D7E0C9E6F6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0A6CC9F3-1331-4A2F-8A83-E54A1371B6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1EE2D251-E55B-4A27-9B7C-0EEC485DA3D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DE96F86A-8988-4B4D-BF9A-8EB2125DDA5D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9269" name="Rectangle 5">
            <a:extLst>
              <a:ext uri="{FF2B5EF4-FFF2-40B4-BE49-F238E27FC236}">
                <a16:creationId xmlns:a16="http://schemas.microsoft.com/office/drawing/2014/main" id="{82405229-0885-42C1-8440-271CEA47FCB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139270" name="Rectangle 6">
            <a:extLst>
              <a:ext uri="{FF2B5EF4-FFF2-40B4-BE49-F238E27FC236}">
                <a16:creationId xmlns:a16="http://schemas.microsoft.com/office/drawing/2014/main" id="{6C430A24-BD67-4F2A-B565-D4EF075F509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39271" name="Rectangle 7">
            <a:extLst>
              <a:ext uri="{FF2B5EF4-FFF2-40B4-BE49-F238E27FC236}">
                <a16:creationId xmlns:a16="http://schemas.microsoft.com/office/drawing/2014/main" id="{3CA46E63-712F-449F-9661-139C8C8514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624A8108-C178-4419-BB0D-CA1EBC384ECC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B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2703CB-8DFB-49F5-8891-96B5212281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4094382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7EA0D0-B970-4BC4-8C21-4DC4041E8D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1126452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283075" y="3860800"/>
            <a:ext cx="1319213" cy="20066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23850" y="3860800"/>
            <a:ext cx="3806825" cy="200660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2BF0BE-4AAD-4C6E-9E28-03B3250529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2772868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B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A2C894-E7B1-4F3E-A1F8-DE53EB787E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4033861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BBC2BB-D2B0-4F28-B05B-59D0A2451D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1133502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F62554-0AE8-4879-99C1-35AE149338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2081368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76600" y="5013325"/>
            <a:ext cx="1260475" cy="6762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89475" y="5013325"/>
            <a:ext cx="1262063" cy="6762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52FE4D-1F11-4CFC-977E-0E9E42901B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922269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9FC0D8D-962F-489C-B98A-AD55C0C8BB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3576991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645C1CB-7388-4EFD-A14E-E25864718C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30833856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D43912-D074-4AA5-AB99-D1F1D2188F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14235106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7B3D68-AF59-4F4C-A1AC-0B8729D25F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3153395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BB794B-421C-498B-A374-80B6BEB32B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40550821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A4A5F2-AC86-4AF5-B673-FB067032B0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39159819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EE31A0-A7E5-4FCD-A036-953080925E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42600204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148388" y="3716338"/>
            <a:ext cx="955675" cy="197326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276600" y="3716338"/>
            <a:ext cx="2719388" cy="1973262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7DBB42-F400-4513-91D8-62623DB77B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34810550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116299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338835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777294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633226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18581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39051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205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891543-F199-4C46-8577-4CE7F7981E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27565681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591096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9230042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630067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015163" y="620713"/>
            <a:ext cx="2128837" cy="555625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620713"/>
            <a:ext cx="6234113" cy="55562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363503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222694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349656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0127217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58888" y="1773238"/>
            <a:ext cx="3636962" cy="391636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48250" y="1773238"/>
            <a:ext cx="3638550" cy="391636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947689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6758105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52236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3850" y="5013325"/>
            <a:ext cx="2562225" cy="8540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038475" y="5013325"/>
            <a:ext cx="2563813" cy="8540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6AE3DD-AFC8-4E6B-9FE8-6E427A3FEB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31391886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21719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549706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757208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1518240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73913" y="549275"/>
            <a:ext cx="1970087" cy="51403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258888" y="549275"/>
            <a:ext cx="5762625" cy="51403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2449338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4046406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073878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93870239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03350" y="908050"/>
            <a:ext cx="3565525" cy="521811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21275" y="908050"/>
            <a:ext cx="3565525" cy="521811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4135249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26256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5D6E406-42AC-48C0-8433-5378834C17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307263766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520753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4499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4696348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5046521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1126098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72263" y="365125"/>
            <a:ext cx="2014537" cy="57610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91213" cy="57610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867000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1352595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9791809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83913148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76937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EFAA901-422B-40BB-8FCE-227FB08B8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125887524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0891765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9980060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320749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1567593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3962583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7461772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89845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812FAD6-CE5C-4E50-A14E-A0BCCF13E7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4248642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A0D6FF-B43C-43E1-A7FD-34C956BEBD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3411821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15ED94-5386-465A-AAE3-A8159F93D6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  <p:extLst>
      <p:ext uri="{BB962C8B-B14F-4D97-AF65-F5344CB8AC3E}">
        <p14:creationId xmlns:p14="http://schemas.microsoft.com/office/powerpoint/2010/main" val="163445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63131CF-1700-4F39-9690-75ECE27151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860800"/>
            <a:ext cx="52673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Présentation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413D2C1-B9E4-4BBC-A754-3D7D909F95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5013325"/>
            <a:ext cx="5278438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Présentation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8DF497D-32AD-4F89-9684-DFA8B991E84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1658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 b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E2003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anose="020B0603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anose="020B0603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anose="020B0603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b="1" kern="1200">
          <a:solidFill>
            <a:srgbClr val="E2003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 3" descr="PPT ONE-Fond Bleu10.jpg">
            <a:extLst>
              <a:ext uri="{FF2B5EF4-FFF2-40B4-BE49-F238E27FC236}">
                <a16:creationId xmlns:a16="http://schemas.microsoft.com/office/drawing/2014/main" id="{930274CE-F72E-48F6-A7BF-50E306C6A4A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988" y="0"/>
            <a:ext cx="6083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>
            <a:extLst>
              <a:ext uri="{FF2B5EF4-FFF2-40B4-BE49-F238E27FC236}">
                <a16:creationId xmlns:a16="http://schemas.microsoft.com/office/drawing/2014/main" id="{F92871ED-C16A-4B02-901F-1FE49D9F7B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76600" y="3716338"/>
            <a:ext cx="382746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Présentation</a:t>
            </a: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2E1E4E43-1A47-44AF-92BD-0C5CE4395E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76600" y="5013325"/>
            <a:ext cx="2674938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fr-FR"/>
              <a:t>Présentation</a:t>
            </a:r>
            <a:endParaRPr lang="fr-FR" altLang="fr-FR"/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37B9FB23-63FF-4246-AB2B-EB1738AADA5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76600" y="61658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fr-FR" altLang="fr-FR"/>
              <a:t>JJ/MM/AAAA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800" b="1" kern="1200">
          <a:solidFill>
            <a:srgbClr val="E2003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E2003C"/>
          </a:solidFill>
          <a:latin typeface="Trebuchet MS" panose="020B0603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E2003C"/>
          </a:solidFill>
          <a:latin typeface="Trebuchet MS" panose="020B0603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E2003C"/>
          </a:solidFill>
          <a:latin typeface="Trebuchet MS" panose="020B0603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E2003C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800" b="1">
          <a:solidFill>
            <a:srgbClr val="E2003C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800" b="1">
          <a:solidFill>
            <a:srgbClr val="E2003C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800" b="1">
          <a:solidFill>
            <a:srgbClr val="E2003C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800" b="1">
          <a:solidFill>
            <a:srgbClr val="E2003C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b="1" kern="1200">
          <a:solidFill>
            <a:srgbClr val="E2003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7478E2E-F2AC-4034-A0B9-2E0EBB1C0E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0713"/>
            <a:ext cx="8229600" cy="433387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anose="020B0603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anose="020B0603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anose="020B0603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4C8EA06-3AF4-40CC-ABE4-FA5B2F5BB3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549275"/>
            <a:ext cx="7885112" cy="436563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223DDF0-060E-4339-8E02-79AC0C3AFD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773238"/>
            <a:ext cx="7427912" cy="3916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Lorem ipsum dolor sit amet, consectetur adipiscing elit. </a:t>
            </a:r>
          </a:p>
          <a:p>
            <a:pPr lvl="0"/>
            <a:r>
              <a:rPr lang="fr-FR" altLang="fr-FR"/>
              <a:t>Aenean euismod lacinia enim, bibendum vestibulum lectus porta eu. </a:t>
            </a:r>
          </a:p>
          <a:p>
            <a:pPr lvl="0"/>
            <a:r>
              <a:rPr lang="fr-FR" altLang="fr-FR"/>
              <a:t>Cras ut lectus mi, ac cursus ligula. </a:t>
            </a:r>
          </a:p>
          <a:p>
            <a:pPr lvl="0"/>
            <a:r>
              <a:rPr lang="fr-FR" altLang="fr-FR"/>
              <a:t>Aliquam in massa euismod orci accumsan semper ut sit amet lorem. </a:t>
            </a:r>
          </a:p>
          <a:p>
            <a:pPr lvl="0"/>
            <a:r>
              <a:rPr lang="fr-FR" altLang="fr-FR"/>
              <a:t>Aenean euismod lacinia enim, bibendum vestibulum lectus porta eu. </a:t>
            </a:r>
          </a:p>
          <a:p>
            <a:pPr lvl="0"/>
            <a:r>
              <a:rPr lang="fr-FR" altLang="fr-FR"/>
              <a:t>Cras ut lectus mi, ac cursus ligula. </a:t>
            </a:r>
          </a:p>
          <a:p>
            <a:pPr lvl="0"/>
            <a:endParaRPr lang="fr-FR" altLang="fr-FR"/>
          </a:p>
          <a:p>
            <a:pPr lvl="0"/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anose="020B0603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anose="020B0603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anose="020B0603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defRPr sz="2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26CA9151-D000-4E2B-990A-61A794C877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908050"/>
            <a:ext cx="7283450" cy="521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Lorem ipsum dolor sit amet, consectetur adipiscing elit. </a:t>
            </a:r>
          </a:p>
          <a:p>
            <a:pPr lvl="0"/>
            <a:r>
              <a:rPr lang="fr-FR" altLang="fr-FR"/>
              <a:t>Aenean euismod lacinia enim, bibendum vestibulum lectus porta eu. </a:t>
            </a:r>
          </a:p>
          <a:p>
            <a:pPr lvl="0"/>
            <a:r>
              <a:rPr lang="fr-FR" altLang="fr-FR"/>
              <a:t>Cras ut lectus mi, ac cursus ligula. </a:t>
            </a:r>
          </a:p>
          <a:p>
            <a:pPr lvl="0"/>
            <a:r>
              <a:rPr lang="fr-FR" altLang="fr-FR"/>
              <a:t>Aliquam in massa euismod orci accumsan semper ut sit amet lorem. </a:t>
            </a:r>
          </a:p>
          <a:p>
            <a:pPr lvl="0"/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defRPr sz="2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>
            <a:extLst>
              <a:ext uri="{FF2B5EF4-FFF2-40B4-BE49-F238E27FC236}">
                <a16:creationId xmlns:a16="http://schemas.microsoft.com/office/drawing/2014/main" id="{6EF3DA27-C0C0-47E1-A873-84D2C494E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2420938"/>
            <a:ext cx="8137525" cy="1143000"/>
          </a:xfrm>
        </p:spPr>
        <p:txBody>
          <a:bodyPr/>
          <a:lstStyle/>
          <a:p>
            <a:r>
              <a:rPr lang="fr-BE" altLang="fr-FR"/>
              <a:t>Cofinancements ONE – APE Préparation de la transition</a:t>
            </a:r>
            <a:br>
              <a:rPr lang="fr-BE" altLang="fr-FR"/>
            </a:br>
            <a:endParaRPr lang="fr-BE" altLang="fr-FR"/>
          </a:p>
        </p:txBody>
      </p:sp>
      <p:sp>
        <p:nvSpPr>
          <p:cNvPr id="8195" name="Espace réservé du contenu 2">
            <a:extLst>
              <a:ext uri="{FF2B5EF4-FFF2-40B4-BE49-F238E27FC236}">
                <a16:creationId xmlns:a16="http://schemas.microsoft.com/office/drawing/2014/main" id="{EC6B6DB3-C390-4ACE-BA18-C0BEA11B5E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850" y="3716338"/>
            <a:ext cx="3240088" cy="936625"/>
          </a:xfrm>
        </p:spPr>
        <p:txBody>
          <a:bodyPr/>
          <a:lstStyle/>
          <a:p>
            <a:pPr marL="0" indent="0"/>
            <a:r>
              <a:rPr lang="fr-BE" altLang="fr-FR" sz="2000"/>
              <a:t>Eddy GILSON</a:t>
            </a:r>
          </a:p>
          <a:p>
            <a:pPr marL="0" indent="0"/>
            <a:r>
              <a:rPr lang="fr-BE" altLang="fr-FR" sz="1800"/>
              <a:t>Direction Appui &amp; Conseil</a:t>
            </a:r>
          </a:p>
        </p:txBody>
      </p:sp>
      <p:sp>
        <p:nvSpPr>
          <p:cNvPr id="8196" name="Espace réservé du contenu 3">
            <a:extLst>
              <a:ext uri="{FF2B5EF4-FFF2-40B4-BE49-F238E27FC236}">
                <a16:creationId xmlns:a16="http://schemas.microsoft.com/office/drawing/2014/main" id="{C0C2D4F8-A7C3-4416-A1B5-1757765CC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64050" y="3702050"/>
            <a:ext cx="3708400" cy="2151063"/>
          </a:xfrm>
        </p:spPr>
        <p:txBody>
          <a:bodyPr/>
          <a:lstStyle/>
          <a:p>
            <a:pPr marL="0" indent="0"/>
            <a:r>
              <a:rPr lang="fr-BE" altLang="fr-FR" sz="2000"/>
              <a:t>Laurent DIDIER</a:t>
            </a:r>
          </a:p>
          <a:p>
            <a:pPr marL="0" indent="0"/>
            <a:r>
              <a:rPr lang="fr-BE" altLang="fr-FR" sz="1800"/>
              <a:t>Direction Accueil Temps Libre</a:t>
            </a:r>
          </a:p>
        </p:txBody>
      </p:sp>
      <p:sp>
        <p:nvSpPr>
          <p:cNvPr id="8197" name="Espace réservé de la date 4">
            <a:extLst>
              <a:ext uri="{FF2B5EF4-FFF2-40B4-BE49-F238E27FC236}">
                <a16:creationId xmlns:a16="http://schemas.microsoft.com/office/drawing/2014/main" id="{ACCD6D36-4B70-498A-A0FA-1FE368EB8A4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defRPr sz="3200" b="1">
                <a:solidFill>
                  <a:srgbClr val="E2003C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fr-FR" altLang="fr-FR" sz="1600" b="0">
                <a:solidFill>
                  <a:schemeClr val="bg2"/>
                </a:solidFill>
              </a:rPr>
              <a:t>08/10/2021</a:t>
            </a:r>
          </a:p>
        </p:txBody>
      </p:sp>
      <p:sp>
        <p:nvSpPr>
          <p:cNvPr id="8198" name="Espace réservé du contenu 2">
            <a:extLst>
              <a:ext uri="{FF2B5EF4-FFF2-40B4-BE49-F238E27FC236}">
                <a16:creationId xmlns:a16="http://schemas.microsoft.com/office/drawing/2014/main" id="{C197F3A9-25D0-4139-AA08-6367AD5C5705}"/>
              </a:ext>
            </a:extLst>
          </p:cNvPr>
          <p:cNvSpPr txBox="1">
            <a:spLocks/>
          </p:cNvSpPr>
          <p:nvPr/>
        </p:nvSpPr>
        <p:spPr bwMode="auto">
          <a:xfrm>
            <a:off x="4464050" y="4508500"/>
            <a:ext cx="37338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defRPr sz="3200" b="1">
                <a:solidFill>
                  <a:srgbClr val="E2003C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BE" altLang="fr-FR" sz="2000"/>
              <a:t>Michael VANVLASSELAER</a:t>
            </a:r>
          </a:p>
          <a:p>
            <a:r>
              <a:rPr lang="fr-BE" altLang="fr-FR" sz="1800"/>
              <a:t>Direction Appui Petite Enfance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90B20A2-BC05-4ED6-92D9-5209BE23C6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z="2100"/>
              <a:t>Accueil Temps Libre </a:t>
            </a:r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93036650-CB79-47FB-A161-4AD18CF56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fr-FR" dirty="0"/>
              <a:t>Sont concernés par la réforme APE : </a:t>
            </a:r>
          </a:p>
          <a:p>
            <a:pPr eaLnBrk="1" hangingPunct="1">
              <a:defRPr/>
            </a:pPr>
            <a:r>
              <a:rPr lang="fr-FR" dirty="0"/>
              <a:t>Les opérateurs AES2</a:t>
            </a:r>
          </a:p>
          <a:p>
            <a:pPr eaLnBrk="1" hangingPunct="1">
              <a:defRPr/>
            </a:pPr>
            <a:r>
              <a:rPr lang="fr-FR" dirty="0"/>
              <a:t>Les coordinations ATL</a:t>
            </a:r>
          </a:p>
          <a:p>
            <a:pPr marL="0" indent="0" eaLnBrk="1" hangingPunct="1">
              <a:buFontTx/>
              <a:buNone/>
              <a:defRPr/>
            </a:pPr>
            <a:endParaRPr lang="fr-FR" dirty="0"/>
          </a:p>
          <a:p>
            <a:pPr marL="0" indent="0" eaLnBrk="1" hangingPunct="1">
              <a:buFontTx/>
              <a:buNone/>
              <a:defRPr/>
            </a:pPr>
            <a:r>
              <a:rPr lang="fr-FR" sz="2400" dirty="0"/>
              <a:t>Les autres secteurs (AES1, EDD et dans une moindre mesure CDV) bénéficient également de postes APE mais l’ONE ne subventionne pas d’emploi </a:t>
            </a:r>
          </a:p>
          <a:p>
            <a:pPr marL="0" indent="0" eaLnBrk="1" hangingPunct="1">
              <a:buFontTx/>
              <a:buNone/>
              <a:defRPr/>
            </a:pPr>
            <a:r>
              <a:rPr lang="fr-FR" sz="2400" dirty="0">
                <a:sym typeface="Wingdings" panose="05000000000000000000" pitchFamily="2" charset="2"/>
              </a:rPr>
              <a:t> pas d’impact de la réforme APE sur les subventions ONE </a:t>
            </a:r>
            <a:endParaRPr lang="fr-BE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66E07D1-E7EE-4A9E-8165-E72FBCCF80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z="2100"/>
              <a:t>Les opérateurs AES2</a:t>
            </a:r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E5B59035-7467-4978-8634-20D89C344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Tx/>
              <a:buAutoNum type="arabicPeriod"/>
              <a:defRPr/>
            </a:pPr>
            <a:r>
              <a:rPr lang="fr-FR" dirty="0"/>
              <a:t>Calcul de l’enveloppe de subvention</a:t>
            </a:r>
          </a:p>
          <a:p>
            <a:pPr marL="0" indent="0" eaLnBrk="1" hangingPunct="1">
              <a:buFontTx/>
              <a:buNone/>
              <a:defRPr/>
            </a:pPr>
            <a:endParaRPr lang="fr-FR" sz="2400" dirty="0"/>
          </a:p>
          <a:p>
            <a:pPr marL="0" indent="0" eaLnBrk="1" hangingPunct="1">
              <a:buFontTx/>
              <a:buNone/>
              <a:defRPr/>
            </a:pPr>
            <a:r>
              <a:rPr lang="fr-FR" sz="2400" dirty="0"/>
              <a:t>Pour la déduction des aides à l’emploi : situation figée à l’issue de la période transitoire (31/12/2017) sur base des données de l’année 2017</a:t>
            </a:r>
          </a:p>
          <a:p>
            <a:pPr marL="0" indent="0" eaLnBrk="1" hangingPunct="1">
              <a:buFontTx/>
              <a:buNone/>
              <a:defRPr/>
            </a:pPr>
            <a:endParaRPr lang="fr-FR" sz="2400" dirty="0"/>
          </a:p>
          <a:p>
            <a:pPr marL="0" indent="0" eaLnBrk="1" hangingPunct="1">
              <a:buFontTx/>
              <a:buNone/>
              <a:defRPr/>
            </a:pPr>
            <a:r>
              <a:rPr lang="fr-FR" sz="2400" dirty="0"/>
              <a:t>Le montant des cofinancements déduits de la subvention AES2 suit l’indexation des salaires</a:t>
            </a:r>
          </a:p>
          <a:p>
            <a:pPr marL="0" indent="0" eaLnBrk="1" hangingPunct="1">
              <a:buFontTx/>
              <a:buNone/>
              <a:defRPr/>
            </a:pPr>
            <a:endParaRPr lang="fr-FR" sz="2400" dirty="0"/>
          </a:p>
          <a:p>
            <a:pPr marL="0" indent="0" eaLnBrk="1" hangingPunct="1">
              <a:buFontTx/>
              <a:buNone/>
              <a:defRPr/>
            </a:pPr>
            <a:r>
              <a:rPr lang="fr-FR" sz="2400" dirty="0"/>
              <a:t>Ce mécanisme garantit la stabilité de l’enveloppe</a:t>
            </a:r>
            <a:endParaRPr lang="fr-BE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583FC97C-F377-4B59-89E8-98204378B5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altLang="fr-FR" sz="2400"/>
              <a:t>Après la réforme : </a:t>
            </a:r>
          </a:p>
          <a:p>
            <a:endParaRPr lang="fr-FR" altLang="fr-FR" sz="2400"/>
          </a:p>
          <a:p>
            <a:r>
              <a:rPr lang="fr-FR" altLang="fr-FR" sz="2400"/>
              <a:t>Maintien du principe d’un montant fixe de cofinancement (avec indexation)</a:t>
            </a:r>
          </a:p>
          <a:p>
            <a:endParaRPr lang="fr-FR" altLang="fr-FR" sz="2400"/>
          </a:p>
          <a:p>
            <a:r>
              <a:rPr lang="fr-FR" altLang="fr-FR" sz="2400"/>
              <a:t>Mise à jour des montants si évolution suite à l’actualisation des subsides APE </a:t>
            </a:r>
          </a:p>
          <a:p>
            <a:endParaRPr lang="fr-FR" altLang="fr-FR" sz="2400"/>
          </a:p>
          <a:p>
            <a:r>
              <a:rPr lang="fr-FR" altLang="fr-FR" sz="2400"/>
              <a:t>Possibilité de revoir la capacité subsidiable à la hausse ou à la baisse en cas de modification de la subvention APE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A52D2365-2F3F-44B1-97BD-9F872D30E1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altLang="fr-FR" sz="3200"/>
              <a:t>2. Justification de l’utilisation de la subvention</a:t>
            </a:r>
          </a:p>
          <a:p>
            <a:endParaRPr lang="fr-FR" altLang="fr-FR" sz="2400"/>
          </a:p>
          <a:p>
            <a:r>
              <a:rPr lang="fr-FR" altLang="fr-FR" sz="2400"/>
              <a:t>Aujourd’hui, sont déclarés sur le portail de l’ONE les salaires mensuels et les subventions APE de chaque travailleur subsidié.</a:t>
            </a:r>
          </a:p>
          <a:p>
            <a:endParaRPr lang="fr-FR" altLang="fr-FR" sz="2400"/>
          </a:p>
          <a:p>
            <a:r>
              <a:rPr lang="fr-FR" altLang="fr-FR" sz="2400"/>
              <a:t>Après la réforme, plus de montant affecté spécifiquement à chaque travailleur</a:t>
            </a:r>
          </a:p>
          <a:p>
            <a:endParaRPr lang="fr-FR" altLang="fr-FR" sz="2400"/>
          </a:p>
          <a:p>
            <a:r>
              <a:rPr lang="fr-FR" altLang="fr-FR" sz="2400">
                <a:sym typeface="Wingdings" panose="05000000000000000000" pitchFamily="2" charset="2"/>
              </a:rPr>
              <a:t> Quel montant prendre en compte pour ne pas léser l’employeur tout en évitant le double subventionnement ?</a:t>
            </a:r>
            <a:endParaRPr lang="fr-FR" altLang="fr-FR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F40AE1DE-A917-4D33-A017-73AF5CB502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altLang="fr-FR" sz="2400" u="sng"/>
              <a:t>Principe</a:t>
            </a:r>
            <a:r>
              <a:rPr lang="fr-FR" altLang="fr-FR" sz="2400"/>
              <a:t> : conserver le même niveau de cofinancement APE qu’avant la réforme pour chaque travailleur concerné</a:t>
            </a:r>
          </a:p>
          <a:p>
            <a:endParaRPr lang="fr-FR" altLang="fr-FR" sz="2400"/>
          </a:p>
          <a:p>
            <a:r>
              <a:rPr lang="fr-FR" altLang="fr-FR" sz="2400" u="sng"/>
              <a:t>Contrôle</a:t>
            </a:r>
            <a:r>
              <a:rPr lang="fr-FR" altLang="fr-FR" sz="2400"/>
              <a:t> : sur base des coûts globaux et de la liste des travailleurs APE déclarés au FOREM pour suivre l’évolution des postes</a:t>
            </a:r>
          </a:p>
          <a:p>
            <a:endParaRPr lang="fr-FR" altLang="fr-FR" sz="2400"/>
          </a:p>
          <a:p>
            <a:r>
              <a:rPr lang="fr-FR" altLang="fr-FR" sz="2400" u="sng"/>
              <a:t>Difficultés</a:t>
            </a:r>
            <a:r>
              <a:rPr lang="fr-FR" altLang="fr-FR" sz="2400"/>
              <a:t> : </a:t>
            </a:r>
          </a:p>
          <a:p>
            <a:pPr>
              <a:buFontTx/>
              <a:buChar char="•"/>
            </a:pPr>
            <a:r>
              <a:rPr lang="fr-FR" altLang="fr-FR" sz="2400"/>
              <a:t>Opérateur avec plusieurs secteurs d’activités</a:t>
            </a:r>
          </a:p>
          <a:p>
            <a:pPr>
              <a:buFontTx/>
              <a:buChar char="•"/>
            </a:pPr>
            <a:r>
              <a:rPr lang="fr-FR" altLang="fr-FR" sz="2400"/>
              <a:t>Travailleurs APE actifs dans plusieurs secteurs d’activité</a:t>
            </a:r>
          </a:p>
          <a:p>
            <a:pPr>
              <a:buFontTx/>
              <a:buChar char="•"/>
            </a:pPr>
            <a:r>
              <a:rPr lang="fr-FR" altLang="fr-FR" sz="2400"/>
              <a:t>Distinction entre APE subsidié par l’ONE et APE « surnuméraire »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F258EB7D-25A2-413D-85B6-611BF00974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altLang="fr-FR" sz="2400" u="sng"/>
              <a:t>Point d’attention</a:t>
            </a:r>
            <a:r>
              <a:rPr lang="fr-FR" altLang="fr-FR" sz="2400"/>
              <a:t> : les emplois-jeunes</a:t>
            </a:r>
          </a:p>
          <a:p>
            <a:endParaRPr lang="fr-FR" altLang="fr-FR" sz="2400" u="sng"/>
          </a:p>
          <a:p>
            <a:pPr>
              <a:buFontTx/>
              <a:buChar char="•"/>
            </a:pPr>
            <a:r>
              <a:rPr lang="fr-FR" altLang="fr-FR" sz="2400"/>
              <a:t>Considérés avant comme personnel non subsidié car salaire couvert en totalité par le Fonds MAE (sauf exception)</a:t>
            </a:r>
          </a:p>
          <a:p>
            <a:pPr>
              <a:buFontTx/>
              <a:buChar char="•"/>
            </a:pPr>
            <a:endParaRPr lang="fr-FR" altLang="fr-FR" sz="2400"/>
          </a:p>
          <a:p>
            <a:pPr>
              <a:buFontTx/>
              <a:buChar char="•"/>
            </a:pPr>
            <a:r>
              <a:rPr lang="fr-FR" altLang="fr-FR" sz="2400"/>
              <a:t>Contrat plus limité à 30 ans </a:t>
            </a:r>
            <a:r>
              <a:rPr lang="fr-FR" altLang="fr-FR" sz="2400">
                <a:sym typeface="Wingdings" panose="05000000000000000000" pitchFamily="2" charset="2"/>
              </a:rPr>
              <a:t> l’ancienneté peut augmenter et créer une différence entre le salaire et les aides à l’emploi</a:t>
            </a:r>
          </a:p>
          <a:p>
            <a:pPr>
              <a:buFontTx/>
              <a:buChar char="•"/>
            </a:pPr>
            <a:endParaRPr lang="fr-FR" altLang="fr-FR" sz="2400">
              <a:sym typeface="Wingdings" panose="05000000000000000000" pitchFamily="2" charset="2"/>
            </a:endParaRPr>
          </a:p>
          <a:p>
            <a:pPr>
              <a:buFontTx/>
              <a:buChar char="•"/>
            </a:pPr>
            <a:r>
              <a:rPr lang="fr-FR" altLang="fr-FR" sz="2400">
                <a:sym typeface="Wingdings" panose="05000000000000000000" pitchFamily="2" charset="2"/>
              </a:rPr>
              <a:t>EJ pourront être intégrés dans le personnel subsidié ONE pour couvrir la part non prise en charge par la subvention APE</a:t>
            </a:r>
            <a:endParaRPr lang="fr-FR" altLang="fr-FR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713C49B-3D5B-41AE-BB5F-4347784752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z="2100"/>
              <a:t>Les CATL</a:t>
            </a:r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C8A593DC-76D7-4D82-B60D-FDC5842D1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Tx/>
              <a:buAutoNum type="arabicPeriod"/>
              <a:defRPr/>
            </a:pPr>
            <a:r>
              <a:rPr lang="fr-FR" dirty="0"/>
              <a:t>Calcul de l’enveloppe de subvention</a:t>
            </a:r>
          </a:p>
          <a:p>
            <a:pPr marL="0" indent="0" eaLnBrk="1" hangingPunct="1">
              <a:buFontTx/>
              <a:buNone/>
              <a:defRPr/>
            </a:pPr>
            <a:endParaRPr lang="fr-FR" sz="2400" dirty="0"/>
          </a:p>
          <a:p>
            <a:pPr marL="0" indent="0" eaLnBrk="1" hangingPunct="1">
              <a:buFontTx/>
              <a:buNone/>
              <a:defRPr/>
            </a:pPr>
            <a:r>
              <a:rPr lang="fr-FR" sz="2400" dirty="0"/>
              <a:t>Forfait déterminé par l’arrêté ATL, sans lien avec le statut des travailleurs subsidiés</a:t>
            </a:r>
          </a:p>
          <a:p>
            <a:pPr marL="0" indent="0" eaLnBrk="1" hangingPunct="1">
              <a:buFontTx/>
              <a:buNone/>
              <a:defRPr/>
            </a:pPr>
            <a:endParaRPr lang="fr-FR" sz="2400" dirty="0"/>
          </a:p>
          <a:p>
            <a:pPr marL="0" indent="0" eaLnBrk="1" hangingPunct="1">
              <a:buFontTx/>
              <a:buNone/>
              <a:defRPr/>
            </a:pPr>
            <a:r>
              <a:rPr lang="fr-FR" sz="2400" dirty="0">
                <a:sym typeface="Wingdings" panose="05000000000000000000" pitchFamily="2" charset="2"/>
              </a:rPr>
              <a:t> La réforme APE n’a aucun impact sur le montant de la  subvention</a:t>
            </a:r>
            <a:endParaRPr lang="fr-BE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3">
            <a:extLst>
              <a:ext uri="{FF2B5EF4-FFF2-40B4-BE49-F238E27FC236}">
                <a16:creationId xmlns:a16="http://schemas.microsoft.com/office/drawing/2014/main" id="{42C46C0D-25FA-4B96-9701-C3776C6513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fr-FR" altLang="fr-FR" sz="3200" dirty="0"/>
              <a:t>2. Justification de l’utilisation de la subvention</a:t>
            </a:r>
          </a:p>
          <a:p>
            <a:pPr>
              <a:defRPr/>
            </a:pPr>
            <a:endParaRPr lang="fr-FR" altLang="fr-FR" sz="24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fr-FR" altLang="fr-FR" sz="2400" dirty="0"/>
              <a:t>Maintien du même niveau de cofinancement APE </a:t>
            </a:r>
            <a:r>
              <a:rPr lang="fr-FR" altLang="fr-FR" sz="2400" dirty="0">
                <a:sym typeface="Wingdings" panose="05000000000000000000" pitchFamily="2" charset="2"/>
              </a:rPr>
              <a:t> rien ne change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fr-FR" altLang="fr-FR" sz="2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fr-FR" altLang="fr-FR" sz="2400" dirty="0">
                <a:sym typeface="Wingdings" panose="05000000000000000000" pitchFamily="2" charset="2"/>
              </a:rPr>
              <a:t>Diminution des cofinancements APE  augmentation de la charge salariale justifiée au détriment d’autres frais</a:t>
            </a:r>
          </a:p>
          <a:p>
            <a:pPr marL="0" indent="0">
              <a:defRPr/>
            </a:pPr>
            <a:endParaRPr lang="fr-FR" altLang="fr-FR" sz="2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fr-FR" altLang="fr-FR" sz="2400" dirty="0">
                <a:sym typeface="Wingdings" panose="05000000000000000000" pitchFamily="2" charset="2"/>
              </a:rPr>
              <a:t>Augmentation des cofinancements APE  diminution de la charge salariale justifiée au bénéfice d’autres frais</a:t>
            </a:r>
            <a:endParaRPr lang="fr-FR" altLang="fr-FR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oneTexte 1">
            <a:extLst>
              <a:ext uri="{FF2B5EF4-FFF2-40B4-BE49-F238E27FC236}">
                <a16:creationId xmlns:a16="http://schemas.microsoft.com/office/drawing/2014/main" id="{6E1DDE88-22EF-4D0D-B97C-2B6A3E778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989138"/>
            <a:ext cx="74882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 b="1">
                <a:solidFill>
                  <a:srgbClr val="E2003C"/>
                </a:solidFill>
                <a:latin typeface="Trebuchet MS" panose="020B0603020202020204" pitchFamily="34" charset="0"/>
              </a:defRPr>
            </a:lvl1pPr>
            <a:lvl2pPr marL="742950" indent="-285750">
              <a:defRPr sz="4800" b="1">
                <a:solidFill>
                  <a:srgbClr val="E2003C"/>
                </a:solidFill>
                <a:latin typeface="Trebuchet MS" panose="020B0603020202020204" pitchFamily="34" charset="0"/>
              </a:defRPr>
            </a:lvl2pPr>
            <a:lvl3pPr marL="1143000" indent="-228600">
              <a:defRPr sz="4800" b="1">
                <a:solidFill>
                  <a:srgbClr val="E2003C"/>
                </a:solidFill>
                <a:latin typeface="Trebuchet MS" panose="020B0603020202020204" pitchFamily="34" charset="0"/>
              </a:defRPr>
            </a:lvl3pPr>
            <a:lvl4pPr marL="1600200" indent="-228600">
              <a:defRPr sz="4800" b="1">
                <a:solidFill>
                  <a:srgbClr val="E2003C"/>
                </a:solidFill>
                <a:latin typeface="Trebuchet MS" panose="020B0603020202020204" pitchFamily="34" charset="0"/>
              </a:defRPr>
            </a:lvl4pPr>
            <a:lvl5pPr marL="2057400" indent="-228600">
              <a:defRPr sz="4800" b="1">
                <a:solidFill>
                  <a:srgbClr val="E2003C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E2003C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E2003C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E2003C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rgbClr val="E2003C"/>
                </a:solidFill>
                <a:latin typeface="Trebuchet MS" panose="020B0603020202020204" pitchFamily="34" charset="0"/>
              </a:defRPr>
            </a:lvl9pPr>
          </a:lstStyle>
          <a:p>
            <a:pPr algn="ctr"/>
            <a:r>
              <a:rPr lang="fr-BE" altLang="fr-FR"/>
              <a:t>Vos questions 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>
            <a:extLst>
              <a:ext uri="{FF2B5EF4-FFF2-40B4-BE49-F238E27FC236}">
                <a16:creationId xmlns:a16="http://schemas.microsoft.com/office/drawing/2014/main" id="{29496881-E033-4967-A7CD-40DA61327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altLang="fr-FR"/>
              <a:t>En transition…</a:t>
            </a:r>
          </a:p>
        </p:txBody>
      </p:sp>
      <p:sp>
        <p:nvSpPr>
          <p:cNvPr id="9219" name="Espace réservé du contenu 2">
            <a:extLst>
              <a:ext uri="{FF2B5EF4-FFF2-40B4-BE49-F238E27FC236}">
                <a16:creationId xmlns:a16="http://schemas.microsoft.com/office/drawing/2014/main" id="{A8B23DEF-3381-4CFB-A0D3-1AE48315BF6B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28650" y="1412875"/>
            <a:ext cx="7886700" cy="476408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fr-BE" altLang="fr-FR" sz="2800" dirty="0"/>
              <a:t>Les APE  = sources importantes du financement de l’accueil de l’enfance  (accueil petite enfance et accueil temps libre).</a:t>
            </a:r>
          </a:p>
          <a:p>
            <a:pPr>
              <a:defRPr/>
            </a:pPr>
            <a:r>
              <a:rPr lang="fr-BE" altLang="fr-FR" sz="2800" dirty="0"/>
              <a:t>Distinguer les postes cofinancés ONE/APE des postes APE sans cofinancement ONE.</a:t>
            </a:r>
          </a:p>
          <a:p>
            <a:pPr>
              <a:defRPr/>
            </a:pPr>
            <a:r>
              <a:rPr lang="fr-BE" altLang="fr-FR" sz="2800" dirty="0"/>
              <a:t>Contacts ONE/FOREM en cours.</a:t>
            </a:r>
          </a:p>
          <a:p>
            <a:pPr>
              <a:defRPr/>
            </a:pPr>
            <a:r>
              <a:rPr lang="fr-BE" altLang="fr-FR" sz="2800" dirty="0"/>
              <a:t>Travail interne en cours (impact et aspect techniques).</a:t>
            </a:r>
          </a:p>
          <a:p>
            <a:pPr marL="0" indent="0">
              <a:buFontTx/>
              <a:buNone/>
              <a:defRPr/>
            </a:pPr>
            <a:endParaRPr lang="fr-BE" altLang="fr-FR" sz="2800" dirty="0"/>
          </a:p>
          <a:p>
            <a:pPr>
              <a:defRPr/>
            </a:pPr>
            <a:endParaRPr lang="fr-BE" altLang="fr-FR" dirty="0"/>
          </a:p>
          <a:p>
            <a:pPr>
              <a:defRPr/>
            </a:pPr>
            <a:endParaRPr lang="fr-BE" alt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>
            <a:extLst>
              <a:ext uri="{FF2B5EF4-FFF2-40B4-BE49-F238E27FC236}">
                <a16:creationId xmlns:a16="http://schemas.microsoft.com/office/drawing/2014/main" id="{B35072D6-C185-4F22-AB5C-5D9604D2B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075" y="2276475"/>
            <a:ext cx="7415213" cy="1935163"/>
          </a:xfrm>
        </p:spPr>
        <p:txBody>
          <a:bodyPr/>
          <a:lstStyle/>
          <a:p>
            <a:pPr algn="ctr"/>
            <a:r>
              <a:rPr lang="fr-BE" altLang="fr-FR"/>
              <a:t>ACCUEIL PETITE ENFANCE</a:t>
            </a:r>
            <a:br>
              <a:rPr lang="fr-BE" altLang="fr-FR"/>
            </a:br>
            <a:r>
              <a:rPr lang="fr-BE" altLang="fr-FR" sz="2400"/>
              <a:t>Crèches, SASPE, SAEMD, (SAE).</a:t>
            </a:r>
            <a:br>
              <a:rPr lang="fr-BE" altLang="fr-FR" sz="2400"/>
            </a:br>
            <a:endParaRPr lang="fr-BE" altLang="fr-FR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>
            <a:extLst>
              <a:ext uri="{FF2B5EF4-FFF2-40B4-BE49-F238E27FC236}">
                <a16:creationId xmlns:a16="http://schemas.microsoft.com/office/drawing/2014/main" id="{F895BCAB-A4BF-4CFE-9F6D-DF751ABEB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altLang="fr-FR"/>
              <a:t>PRINCIPES DE BASE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91665B-7720-4A4C-85C6-BB2541391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413"/>
            <a:ext cx="7886700" cy="4908550"/>
          </a:xfrm>
        </p:spPr>
        <p:txBody>
          <a:bodyPr/>
          <a:lstStyle/>
          <a:p>
            <a:pPr>
              <a:defRPr/>
            </a:pPr>
            <a:r>
              <a:rPr lang="fr-BE" sz="2400" dirty="0"/>
              <a:t>Respect des objectifs de la réforme APE</a:t>
            </a:r>
          </a:p>
          <a:p>
            <a:pPr>
              <a:defRPr/>
            </a:pPr>
            <a:r>
              <a:rPr lang="fr-BE" sz="2400" dirty="0"/>
              <a:t>Pour les cofinancements.</a:t>
            </a:r>
          </a:p>
          <a:p>
            <a:pPr lvl="1">
              <a:defRPr/>
            </a:pPr>
            <a:r>
              <a:rPr lang="fr-BE" sz="2400" dirty="0"/>
              <a:t>Recherche de neutralité pour les PO et pour l’ONE.</a:t>
            </a:r>
          </a:p>
          <a:p>
            <a:pPr lvl="1">
              <a:defRPr/>
            </a:pPr>
            <a:r>
              <a:rPr lang="fr-BE" sz="2400" dirty="0"/>
              <a:t>Modalités techniques : rechercher la stabilité – limiter la charge administrative.</a:t>
            </a:r>
          </a:p>
          <a:p>
            <a:pPr lvl="1">
              <a:defRPr/>
            </a:pPr>
            <a:r>
              <a:rPr lang="fr-BE" sz="2400" dirty="0"/>
              <a:t>Lien avec la digitalisation des demandes de subsides (DS via PRO-ONE/Mon Equipe).</a:t>
            </a:r>
          </a:p>
          <a:p>
            <a:pPr>
              <a:defRPr/>
            </a:pPr>
            <a:r>
              <a:rPr lang="fr-BE" sz="2400" dirty="0"/>
              <a:t>Calendrier : </a:t>
            </a:r>
          </a:p>
          <a:p>
            <a:pPr lvl="1">
              <a:defRPr/>
            </a:pPr>
            <a:r>
              <a:rPr lang="fr-BE" sz="2000" dirty="0"/>
              <a:t>1</a:t>
            </a:r>
            <a:r>
              <a:rPr lang="fr-BE" sz="2000" baseline="30000" dirty="0"/>
              <a:t>ère</a:t>
            </a:r>
            <a:r>
              <a:rPr lang="fr-BE" sz="2000" dirty="0"/>
              <a:t> info aux PO la semaine prochaine. </a:t>
            </a:r>
          </a:p>
          <a:p>
            <a:pPr lvl="1">
              <a:defRPr/>
            </a:pPr>
            <a:r>
              <a:rPr lang="fr-BE" sz="2000" dirty="0"/>
              <a:t>Communication détaillée fin de l’année.</a:t>
            </a:r>
          </a:p>
          <a:p>
            <a:pPr lvl="1">
              <a:defRPr/>
            </a:pPr>
            <a:r>
              <a:rPr lang="fr-BE" sz="2000" dirty="0"/>
              <a:t>Mise en application pour les DS du 1</a:t>
            </a:r>
            <a:r>
              <a:rPr lang="fr-BE" sz="2000" baseline="30000" dirty="0"/>
              <a:t>er</a:t>
            </a:r>
            <a:r>
              <a:rPr lang="fr-BE" sz="2000" dirty="0"/>
              <a:t> trimestre 2022.</a:t>
            </a:r>
          </a:p>
          <a:p>
            <a:pPr>
              <a:defRPr/>
            </a:pPr>
            <a:r>
              <a:rPr lang="fr-BE" sz="2400" dirty="0"/>
              <a:t>A ce stade : phase de préparation.</a:t>
            </a:r>
          </a:p>
          <a:p>
            <a:pPr marL="0" indent="0">
              <a:buFontTx/>
              <a:buNone/>
              <a:defRPr/>
            </a:pPr>
            <a:endParaRPr lang="fr-BE" dirty="0"/>
          </a:p>
          <a:p>
            <a:pPr>
              <a:defRPr/>
            </a:pPr>
            <a:endParaRPr lang="fr-BE" dirty="0"/>
          </a:p>
          <a:p>
            <a:pPr>
              <a:defRPr/>
            </a:pPr>
            <a:endParaRPr lang="fr-BE" dirty="0"/>
          </a:p>
          <a:p>
            <a:pPr marL="0" indent="0">
              <a:buFontTx/>
              <a:buNone/>
              <a:defRPr/>
            </a:pPr>
            <a:endParaRPr lang="fr-B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>
            <a:extLst>
              <a:ext uri="{FF2B5EF4-FFF2-40B4-BE49-F238E27FC236}">
                <a16:creationId xmlns:a16="http://schemas.microsoft.com/office/drawing/2014/main" id="{A5E65EA6-3E40-4F0A-8062-0CA047877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altLang="fr-FR"/>
              <a:t>Aujourd’hui…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30B50D-2DFD-445F-89CE-1F6046EC1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1438"/>
            <a:ext cx="7886700" cy="4835525"/>
          </a:xfrm>
        </p:spPr>
        <p:txBody>
          <a:bodyPr/>
          <a:lstStyle/>
          <a:p>
            <a:pPr>
              <a:defRPr/>
            </a:pPr>
            <a:r>
              <a:rPr lang="fr-BE" dirty="0"/>
              <a:t>Pour le personnel </a:t>
            </a:r>
            <a:r>
              <a:rPr lang="fr-BE" u="sng" dirty="0"/>
              <a:t>subventionné par l’ONE</a:t>
            </a:r>
            <a:r>
              <a:rPr lang="fr-BE" dirty="0"/>
              <a:t>. Déduction des points APE + réduction des cotisations sociales des subsides de l’ONE = APE cofinancés.</a:t>
            </a:r>
          </a:p>
          <a:p>
            <a:pPr>
              <a:defRPr/>
            </a:pPr>
            <a:r>
              <a:rPr lang="fr-BE" dirty="0"/>
              <a:t>Cas particulier : points APE issus des programmations (6 pts) ou des transformations dans le cadre de la réforme APE (</a:t>
            </a:r>
            <a:r>
              <a:rPr lang="fr-BE" i="1" dirty="0"/>
              <a:t>l’autre !</a:t>
            </a:r>
            <a:r>
              <a:rPr lang="fr-BE" dirty="0"/>
              <a:t>     ).</a:t>
            </a:r>
          </a:p>
          <a:p>
            <a:pPr>
              <a:defRPr/>
            </a:pPr>
            <a:r>
              <a:rPr lang="fr-BE" dirty="0"/>
              <a:t>Points APE sans cofinancements.</a:t>
            </a:r>
            <a:r>
              <a:rPr lang="fr-BE" b="1" dirty="0"/>
              <a:t> </a:t>
            </a:r>
          </a:p>
          <a:p>
            <a:pPr>
              <a:defRPr/>
            </a:pPr>
            <a:endParaRPr lang="fr-BE" b="1" dirty="0"/>
          </a:p>
          <a:p>
            <a:pPr marL="0" indent="0">
              <a:buFontTx/>
              <a:buNone/>
              <a:defRPr/>
            </a:pPr>
            <a:endParaRPr lang="fr-BE" dirty="0"/>
          </a:p>
          <a:p>
            <a:pPr marL="0" indent="0">
              <a:buFontTx/>
              <a:buNone/>
              <a:defRPr/>
            </a:pPr>
            <a:endParaRPr lang="fr-BE" dirty="0"/>
          </a:p>
        </p:txBody>
      </p:sp>
      <p:pic>
        <p:nvPicPr>
          <p:cNvPr id="12292" name="Image 5">
            <a:extLst>
              <a:ext uri="{FF2B5EF4-FFF2-40B4-BE49-F238E27FC236}">
                <a16:creationId xmlns:a16="http://schemas.microsoft.com/office/drawing/2014/main" id="{46E11707-97B5-4DDA-A94B-37DB8D07B1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2213" y="4941888"/>
            <a:ext cx="4318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>
            <a:extLst>
              <a:ext uri="{FF2B5EF4-FFF2-40B4-BE49-F238E27FC236}">
                <a16:creationId xmlns:a16="http://schemas.microsoft.com/office/drawing/2014/main" id="{3114DB51-1D8A-4361-A1B9-66E2A638A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altLang="fr-FR"/>
              <a:t>Et demain…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65EAD6-F522-4C92-9E15-9CD6C7FCE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r-BE" dirty="0"/>
              <a:t>Communiquer le montant qui sera déduit et les modalités pratiques</a:t>
            </a:r>
          </a:p>
          <a:p>
            <a:pPr>
              <a:defRPr/>
            </a:pPr>
            <a:r>
              <a:rPr lang="fr-BE" dirty="0"/>
              <a:t>Adapter pro.one et les DS digitale.</a:t>
            </a:r>
          </a:p>
          <a:p>
            <a:pPr>
              <a:defRPr/>
            </a:pPr>
            <a:r>
              <a:rPr lang="fr-BE" dirty="0"/>
              <a:t>Adapter les processus non encore digitalisés pour les SASPE/SAEMD.</a:t>
            </a:r>
          </a:p>
          <a:p>
            <a:pPr marL="0" indent="0">
              <a:buFontTx/>
              <a:buNone/>
              <a:defRPr/>
            </a:pPr>
            <a:endParaRPr lang="fr-B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>
            <a:extLst>
              <a:ext uri="{FF2B5EF4-FFF2-40B4-BE49-F238E27FC236}">
                <a16:creationId xmlns:a16="http://schemas.microsoft.com/office/drawing/2014/main" id="{F1B3449F-D226-4F01-8173-AECBFC91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altLang="fr-FR"/>
              <a:t>Et demain…</a:t>
            </a:r>
          </a:p>
        </p:txBody>
      </p:sp>
      <p:sp>
        <p:nvSpPr>
          <p:cNvPr id="14339" name="Espace réservé du contenu 2">
            <a:extLst>
              <a:ext uri="{FF2B5EF4-FFF2-40B4-BE49-F238E27FC236}">
                <a16:creationId xmlns:a16="http://schemas.microsoft.com/office/drawing/2014/main" id="{0999E1B1-0A1D-4A20-9C39-0A3DB728EB83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28650" y="1412875"/>
            <a:ext cx="7886700" cy="4764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BE" altLang="fr-FR"/>
              <a:t>L’enveloppe FOREM vise à maintenir votre financement = stabilité PO</a:t>
            </a:r>
          </a:p>
          <a:p>
            <a:r>
              <a:rPr lang="fr-BE" altLang="fr-FR"/>
              <a:t>Pour les postes cofinancés : </a:t>
            </a:r>
          </a:p>
          <a:p>
            <a:pPr lvl="1"/>
            <a:r>
              <a:rPr lang="fr-BE" altLang="fr-FR"/>
              <a:t>Figer la valeur des points et des réductions de cotisations patronales déduites pour le milieu d’accueil concerné en fin de régime APE.</a:t>
            </a:r>
          </a:p>
          <a:p>
            <a:pPr lvl="1"/>
            <a:r>
              <a:rPr lang="fr-BE" altLang="fr-FR"/>
              <a:t>Poursuivre la déduction sur cette base à l’avenir.</a:t>
            </a:r>
          </a:p>
          <a:p>
            <a:endParaRPr lang="fr-BE" alt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>
            <a:extLst>
              <a:ext uri="{FF2B5EF4-FFF2-40B4-BE49-F238E27FC236}">
                <a16:creationId xmlns:a16="http://schemas.microsoft.com/office/drawing/2014/main" id="{F81480F7-9105-4323-88F7-B3C484A2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altLang="fr-FR"/>
              <a:t>La Cigogne et la réforme des APE </a:t>
            </a:r>
          </a:p>
        </p:txBody>
      </p:sp>
      <p:sp>
        <p:nvSpPr>
          <p:cNvPr id="15363" name="Espace réservé du contenu 2">
            <a:extLst>
              <a:ext uri="{FF2B5EF4-FFF2-40B4-BE49-F238E27FC236}">
                <a16:creationId xmlns:a16="http://schemas.microsoft.com/office/drawing/2014/main" id="{EF0E5F64-EF7F-40E8-BE4C-0E1EC66B071F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28650" y="1341438"/>
            <a:ext cx="7886700" cy="4835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BE" altLang="fr-FR"/>
              <a:t>Maintien des co-financements pour les projet non encore réalisé des programmations Cigogne III.</a:t>
            </a:r>
          </a:p>
          <a:p>
            <a:r>
              <a:rPr lang="fr-BE" altLang="fr-FR"/>
              <a:t>Nouvelle programmation en préparation.</a:t>
            </a:r>
          </a:p>
          <a:p>
            <a:r>
              <a:rPr lang="fr-BE" altLang="fr-FR"/>
              <a:t>Négociations en cours pour un appel commun Wallonie – ONE.</a:t>
            </a:r>
          </a:p>
          <a:p>
            <a:r>
              <a:rPr lang="fr-BE" altLang="fr-FR"/>
              <a:t>Des nouveaux postes APE seront prévus qui viendront s’ajouter aux enveloppes fixées en 2021.</a:t>
            </a:r>
          </a:p>
          <a:p>
            <a:endParaRPr lang="fr-BE" altLang="fr-FR"/>
          </a:p>
          <a:p>
            <a:endParaRPr lang="fr-BE" alt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>
            <a:extLst>
              <a:ext uri="{FF2B5EF4-FFF2-40B4-BE49-F238E27FC236}">
                <a16:creationId xmlns:a16="http://schemas.microsoft.com/office/drawing/2014/main" id="{42FF4AAB-94C4-47FA-A469-3FF431A0C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075" y="2276475"/>
            <a:ext cx="7415213" cy="1935163"/>
          </a:xfrm>
        </p:spPr>
        <p:txBody>
          <a:bodyPr/>
          <a:lstStyle/>
          <a:p>
            <a:pPr algn="ctr"/>
            <a:r>
              <a:rPr lang="fr-BE" altLang="fr-FR"/>
              <a:t>ACCUEIL TEMPS LIBRE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NE Overture  ">
  <a:themeElements>
    <a:clrScheme name="ONE Overture  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NE Overture  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anose="020B0603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anose="020B0603020202020204" pitchFamily="34" charset="0"/>
          </a:defRPr>
        </a:defPPr>
      </a:lstStyle>
    </a:lnDef>
  </a:objectDefaults>
  <a:extraClrSchemeLst>
    <a:extraClrScheme>
      <a:clrScheme name="ONE Overture 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anose="020B0603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anose="020B0603020202020204" pitchFamily="34" charset="0"/>
          </a:defRPr>
        </a:defPPr>
      </a:lstStyle>
    </a:ln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onception personnalisée">
  <a:themeElements>
    <a:clrScheme name="1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nception personnalisée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anose="020B0603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anose="020B0603020202020204" pitchFamily="34" charset="0"/>
          </a:defRPr>
        </a:defPPr>
      </a:lstStyle>
    </a:lnDef>
  </a:objectDefaults>
  <a:extraClrSchemeLst>
    <a:extraClrScheme>
      <a:clrScheme name="1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NE  Titre intérieur">
  <a:themeElements>
    <a:clrScheme name="ONE  Titre intérieu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NE  Titre intérieur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anose="020B0603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anose="020B0603020202020204" pitchFamily="34" charset="0"/>
          </a:defRPr>
        </a:defPPr>
      </a:lstStyle>
    </a:lnDef>
  </a:objectDefaults>
  <a:extraClrSchemeLst>
    <a:extraClrScheme>
      <a:clrScheme name="ONE  Titre intérieu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 Titre intérieu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 Titre intérieu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 Titre intérieu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 Titre intérieu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 Titre intérieu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 Titre intérieu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 Titre intérieu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 Titre intérieu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 Titre intérieu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 Titre intérieu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 Titre intérieu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NE INTERIEUR">
  <a:themeElements>
    <a:clrScheme name="ONE INTERIEU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NE INTERIEUR">
      <a:majorFont>
        <a:latin typeface="Arial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anose="020B0603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anose="020B0603020202020204" pitchFamily="34" charset="0"/>
          </a:defRPr>
        </a:defPPr>
      </a:lstStyle>
    </a:lnDef>
  </a:objectDefaults>
  <a:extraClrSchemeLst>
    <a:extraClrScheme>
      <a:clrScheme name="ONE INTERIEU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INTERIEU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INTERIEU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INTERIEU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INTERIEU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INTERIEU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INTERIEU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INTERIEU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INTERIEU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INTERIEU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INTERIEU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INTERIEU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NE_CLOTURE">
  <a:themeElements>
    <a:clrScheme name="ONE_CLO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NE_CLO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anose="020B0603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anose="020B0603020202020204" pitchFamily="34" charset="0"/>
          </a:defRPr>
        </a:defPPr>
      </a:lstStyle>
    </a:lnDef>
  </a:objectDefaults>
  <a:extraClrSchemeLst>
    <a:extraClrScheme>
      <a:clrScheme name="ONE_CLO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_CLOTUR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_CLOTUR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_CLOTUR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_CLOTUR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_CLOTUR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_CLOTUR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_CLOTUR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_CLOTUR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_CLOTUR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_CLOTUR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_CLOTUR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A78F713489D34A8DA19EA1F82C4F41" ma:contentTypeVersion="12" ma:contentTypeDescription="Crée un document." ma:contentTypeScope="" ma:versionID="f3aa49da09396180bb6083241e7b7b87">
  <xsd:schema xmlns:xsd="http://www.w3.org/2001/XMLSchema" xmlns:xs="http://www.w3.org/2001/XMLSchema" xmlns:p="http://schemas.microsoft.com/office/2006/metadata/properties" xmlns:ns2="752323f4-9838-4165-b219-548b93e4f905" xmlns:ns3="85eb7662-389d-4453-ad77-d0fb5b04fb38" targetNamespace="http://schemas.microsoft.com/office/2006/metadata/properties" ma:root="true" ma:fieldsID="f176291484dc116a455a9f44ec63f1e4" ns2:_="" ns3:_="">
    <xsd:import namespace="752323f4-9838-4165-b219-548b93e4f905"/>
    <xsd:import namespace="85eb7662-389d-4453-ad77-d0fb5b04fb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2323f4-9838-4165-b219-548b93e4f9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b7662-389d-4453-ad77-d0fb5b04fb3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E987E6-B822-4749-B4D4-0F9105C64BF1}"/>
</file>

<file path=customXml/itemProps2.xml><?xml version="1.0" encoding="utf-8"?>
<ds:datastoreItem xmlns:ds="http://schemas.openxmlformats.org/officeDocument/2006/customXml" ds:itemID="{D194BD57-E6B1-46FD-8B9D-25A0E55ACDB9}"/>
</file>

<file path=customXml/itemProps3.xml><?xml version="1.0" encoding="utf-8"?>
<ds:datastoreItem xmlns:ds="http://schemas.openxmlformats.org/officeDocument/2006/customXml" ds:itemID="{A5F255DB-AC18-4FCE-8611-5E8C31A3E27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810</Words>
  <Application>Microsoft Office PowerPoint</Application>
  <PresentationFormat>Affichage à l'écran (4:3)</PresentationFormat>
  <Paragraphs>106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6</vt:i4>
      </vt:variant>
      <vt:variant>
        <vt:lpstr>Titres des diapositives</vt:lpstr>
      </vt:variant>
      <vt:variant>
        <vt:i4>18</vt:i4>
      </vt:variant>
    </vt:vector>
  </HeadingPairs>
  <TitlesOfParts>
    <vt:vector size="27" baseType="lpstr">
      <vt:lpstr>Trebuchet MS</vt:lpstr>
      <vt:lpstr>Arial</vt:lpstr>
      <vt:lpstr>Wingdings</vt:lpstr>
      <vt:lpstr>ONE Overture  </vt:lpstr>
      <vt:lpstr>Conception personnalisée</vt:lpstr>
      <vt:lpstr>1_Conception personnalisée</vt:lpstr>
      <vt:lpstr>ONE  Titre intérieur</vt:lpstr>
      <vt:lpstr>ONE INTERIEUR</vt:lpstr>
      <vt:lpstr>ONE_CLOTURE</vt:lpstr>
      <vt:lpstr>Cofinancements ONE – APE Préparation de la transition </vt:lpstr>
      <vt:lpstr>En transition…</vt:lpstr>
      <vt:lpstr>ACCUEIL PETITE ENFANCE Crèches, SASPE, SAEMD, (SAE). </vt:lpstr>
      <vt:lpstr>PRINCIPES DE BASE</vt:lpstr>
      <vt:lpstr>Aujourd’hui…</vt:lpstr>
      <vt:lpstr>Et demain…</vt:lpstr>
      <vt:lpstr>Et demain…</vt:lpstr>
      <vt:lpstr>La Cigogne et la réforme des APE </vt:lpstr>
      <vt:lpstr>ACCUEIL TEMPS LIBRE</vt:lpstr>
      <vt:lpstr>Accueil Temps Libre </vt:lpstr>
      <vt:lpstr>Les opérateurs AES2</vt:lpstr>
      <vt:lpstr>Présentation PowerPoint</vt:lpstr>
      <vt:lpstr>Présentation PowerPoint</vt:lpstr>
      <vt:lpstr>Présentation PowerPoint</vt:lpstr>
      <vt:lpstr>Présentation PowerPoint</vt:lpstr>
      <vt:lpstr>Les CATL</vt:lpstr>
      <vt:lpstr>Présentation PowerPoint</vt:lpstr>
      <vt:lpstr>Présentation PowerPoint</vt:lpstr>
    </vt:vector>
  </TitlesOfParts>
  <Company>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ONE</dc:creator>
  <cp:lastModifiedBy>Emilie MAQUET - CODEF ASBL</cp:lastModifiedBy>
  <cp:revision>61</cp:revision>
  <dcterms:created xsi:type="dcterms:W3CDTF">2012-07-17T11:40:11Z</dcterms:created>
  <dcterms:modified xsi:type="dcterms:W3CDTF">2021-10-11T06:53:22Z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0x010100DEA78F713489D34A8DA19EA1F82C4F41</vt:lpwstr>
  </property>
</Properties>
</file>